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59" r:id="rId6"/>
    <p:sldId id="257"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7355" userDrawn="1">
          <p15:clr>
            <a:srgbClr val="A4A3A4"/>
          </p15:clr>
        </p15:guide>
        <p15:guide id="3" orient="horz" pos="2137" userDrawn="1">
          <p15:clr>
            <a:srgbClr val="A4A3A4"/>
          </p15:clr>
        </p15:guide>
        <p15:guide id="4" orient="horz" pos="1548" userDrawn="1">
          <p15:clr>
            <a:srgbClr val="A4A3A4"/>
          </p15:clr>
        </p15:guide>
        <p15:guide id="5" orient="horz" pos="1026" userDrawn="1">
          <p15:clr>
            <a:srgbClr val="A4A3A4"/>
          </p15:clr>
        </p15:guide>
        <p15:guide id="6" orient="horz" pos="1253" userDrawn="1">
          <p15:clr>
            <a:srgbClr val="A4A3A4"/>
          </p15:clr>
        </p15:guide>
        <p15:guide id="7" pos="4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3BF"/>
    <a:srgbClr val="FFB81C"/>
    <a:srgbClr val="ED288A"/>
    <a:srgbClr val="E52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9EB88-E29A-4644-B5D4-0078C86E755A}" v="2" dt="2023-11-09T10:44:36.396"/>
    <p1510:client id="{E4AE4455-A137-3474-3C2A-AEE47CF91188}" v="12" dt="2023-11-09T11:10:50.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p:restoredTop sz="91697"/>
  </p:normalViewPr>
  <p:slideViewPr>
    <p:cSldViewPr snapToGrid="0" snapToObjects="1">
      <p:cViewPr varScale="1">
        <p:scale>
          <a:sx n="127" d="100"/>
          <a:sy n="127" d="100"/>
        </p:scale>
        <p:origin x="808" y="176"/>
      </p:cViewPr>
      <p:guideLst>
        <p:guide pos="3840"/>
        <p:guide pos="7355"/>
        <p:guide orient="horz" pos="2137"/>
        <p:guide orient="horz" pos="1548"/>
        <p:guide orient="horz" pos="1026"/>
        <p:guide orient="horz" pos="1253"/>
        <p:guide pos="45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O'Connor" userId="8f11f5ab-c9de-4551-8709-ed195634ec7f" providerId="ADAL" clId="{9D49EB88-E29A-4644-B5D4-0078C86E755A}"/>
    <pc:docChg chg="undo redo custSel modSld">
      <pc:chgData name="Helen O'Connor" userId="8f11f5ab-c9de-4551-8709-ed195634ec7f" providerId="ADAL" clId="{9D49EB88-E29A-4644-B5D4-0078C86E755A}" dt="2023-11-09T10:46:08.865" v="27" actId="14100"/>
      <pc:docMkLst>
        <pc:docMk/>
      </pc:docMkLst>
      <pc:sldChg chg="addSp delSp modSp mod">
        <pc:chgData name="Helen O'Connor" userId="8f11f5ab-c9de-4551-8709-ed195634ec7f" providerId="ADAL" clId="{9D49EB88-E29A-4644-B5D4-0078C86E755A}" dt="2023-11-09T10:46:08.865" v="27" actId="14100"/>
        <pc:sldMkLst>
          <pc:docMk/>
          <pc:sldMk cId="2871019634" sldId="262"/>
        </pc:sldMkLst>
        <pc:spChg chg="add del mod">
          <ac:chgData name="Helen O'Connor" userId="8f11f5ab-c9de-4551-8709-ed195634ec7f" providerId="ADAL" clId="{9D49EB88-E29A-4644-B5D4-0078C86E755A}" dt="2023-11-09T10:44:36.396" v="4" actId="767"/>
          <ac:spMkLst>
            <pc:docMk/>
            <pc:sldMk cId="2871019634" sldId="262"/>
            <ac:spMk id="3" creationId="{5FB44C77-E1C1-3EF6-71B9-2812BFD045EF}"/>
          </ac:spMkLst>
        </pc:spChg>
        <pc:spChg chg="mod">
          <ac:chgData name="Helen O'Connor" userId="8f11f5ab-c9de-4551-8709-ed195634ec7f" providerId="ADAL" clId="{9D49EB88-E29A-4644-B5D4-0078C86E755A}" dt="2023-11-09T10:46:08.865" v="27" actId="14100"/>
          <ac:spMkLst>
            <pc:docMk/>
            <pc:sldMk cId="2871019634" sldId="262"/>
            <ac:spMk id="4" creationId="{A0D49F9E-9270-8E40-9289-E925B6766956}"/>
          </ac:spMkLst>
        </pc:spChg>
      </pc:sldChg>
    </pc:docChg>
  </pc:docChgLst>
  <pc:docChgLst>
    <pc:chgData name="Sarah Allen" userId="S::sarah.allen@nas.org.uk::6fd17204-2537-4ea1-a75a-942087c43e86" providerId="AD" clId="Web-{9CA35EE8-584B-9EAF-04A3-5C73299EC5F2}"/>
    <pc:docChg chg="modSld">
      <pc:chgData name="Sarah Allen" userId="S::sarah.allen@nas.org.uk::6fd17204-2537-4ea1-a75a-942087c43e86" providerId="AD" clId="Web-{9CA35EE8-584B-9EAF-04A3-5C73299EC5F2}" dt="2023-10-02T15:42:32.152" v="504" actId="1076"/>
      <pc:docMkLst>
        <pc:docMk/>
      </pc:docMkLst>
      <pc:sldChg chg="modSp modNotes">
        <pc:chgData name="Sarah Allen" userId="S::sarah.allen@nas.org.uk::6fd17204-2537-4ea1-a75a-942087c43e86" providerId="AD" clId="Web-{9CA35EE8-584B-9EAF-04A3-5C73299EC5F2}" dt="2023-10-02T15:42:32.152" v="504" actId="1076"/>
        <pc:sldMkLst>
          <pc:docMk/>
          <pc:sldMk cId="1824619653" sldId="263"/>
        </pc:sldMkLst>
        <pc:spChg chg="mod">
          <ac:chgData name="Sarah Allen" userId="S::sarah.allen@nas.org.uk::6fd17204-2537-4ea1-a75a-942087c43e86" providerId="AD" clId="Web-{9CA35EE8-584B-9EAF-04A3-5C73299EC5F2}" dt="2023-10-02T15:42:32.152" v="504" actId="1076"/>
          <ac:spMkLst>
            <pc:docMk/>
            <pc:sldMk cId="1824619653" sldId="263"/>
            <ac:spMk id="4" creationId="{A0D49F9E-9270-8E40-9289-E925B6766956}"/>
          </ac:spMkLst>
        </pc:spChg>
      </pc:sldChg>
    </pc:docChg>
  </pc:docChgLst>
  <pc:docChgLst>
    <pc:chgData name="Sarah Allen" userId="S::sarah.allen@nas.org.uk::6fd17204-2537-4ea1-a75a-942087c43e86" providerId="AD" clId="Web-{FB3332C8-B004-ABFA-EDD8-2547522EBD96}"/>
    <pc:docChg chg="modSld">
      <pc:chgData name="Sarah Allen" userId="S::sarah.allen@nas.org.uk::6fd17204-2537-4ea1-a75a-942087c43e86" providerId="AD" clId="Web-{FB3332C8-B004-ABFA-EDD8-2547522EBD96}" dt="2023-09-21T14:31:57.234" v="429" actId="1076"/>
      <pc:docMkLst>
        <pc:docMk/>
      </pc:docMkLst>
      <pc:sldChg chg="modSp">
        <pc:chgData name="Sarah Allen" userId="S::sarah.allen@nas.org.uk::6fd17204-2537-4ea1-a75a-942087c43e86" providerId="AD" clId="Web-{FB3332C8-B004-ABFA-EDD8-2547522EBD96}" dt="2023-09-21T14:15:30.284" v="127" actId="20577"/>
        <pc:sldMkLst>
          <pc:docMk/>
          <pc:sldMk cId="2766866111" sldId="257"/>
        </pc:sldMkLst>
        <pc:spChg chg="mod">
          <ac:chgData name="Sarah Allen" userId="S::sarah.allen@nas.org.uk::6fd17204-2537-4ea1-a75a-942087c43e86" providerId="AD" clId="Web-{FB3332C8-B004-ABFA-EDD8-2547522EBD96}" dt="2023-09-21T14:15:30.284" v="127" actId="20577"/>
          <ac:spMkLst>
            <pc:docMk/>
            <pc:sldMk cId="2766866111" sldId="257"/>
            <ac:spMk id="4" creationId="{A0D49F9E-9270-8E40-9289-E925B6766956}"/>
          </ac:spMkLst>
        </pc:spChg>
      </pc:sldChg>
      <pc:sldChg chg="delSp modSp">
        <pc:chgData name="Sarah Allen" userId="S::sarah.allen@nas.org.uk::6fd17204-2537-4ea1-a75a-942087c43e86" providerId="AD" clId="Web-{FB3332C8-B004-ABFA-EDD8-2547522EBD96}" dt="2023-09-21T14:31:57.234" v="429" actId="1076"/>
        <pc:sldMkLst>
          <pc:docMk/>
          <pc:sldMk cId="1824619653" sldId="263"/>
        </pc:sldMkLst>
        <pc:spChg chg="del">
          <ac:chgData name="Sarah Allen" userId="S::sarah.allen@nas.org.uk::6fd17204-2537-4ea1-a75a-942087c43e86" providerId="AD" clId="Web-{FB3332C8-B004-ABFA-EDD8-2547522EBD96}" dt="2023-09-21T14:31:45.921" v="426"/>
          <ac:spMkLst>
            <pc:docMk/>
            <pc:sldMk cId="1824619653" sldId="263"/>
            <ac:spMk id="3" creationId="{61E03726-CDD9-A34D-B320-D7D8359F095B}"/>
          </ac:spMkLst>
        </pc:spChg>
        <pc:spChg chg="mod">
          <ac:chgData name="Sarah Allen" userId="S::sarah.allen@nas.org.uk::6fd17204-2537-4ea1-a75a-942087c43e86" providerId="AD" clId="Web-{FB3332C8-B004-ABFA-EDD8-2547522EBD96}" dt="2023-09-21T14:31:57.234" v="429" actId="1076"/>
          <ac:spMkLst>
            <pc:docMk/>
            <pc:sldMk cId="1824619653" sldId="263"/>
            <ac:spMk id="4" creationId="{A0D49F9E-9270-8E40-9289-E925B6766956}"/>
          </ac:spMkLst>
        </pc:spChg>
        <pc:spChg chg="del">
          <ac:chgData name="Sarah Allen" userId="S::sarah.allen@nas.org.uk::6fd17204-2537-4ea1-a75a-942087c43e86" providerId="AD" clId="Web-{FB3332C8-B004-ABFA-EDD8-2547522EBD96}" dt="2023-09-21T14:31:50.312" v="427"/>
          <ac:spMkLst>
            <pc:docMk/>
            <pc:sldMk cId="1824619653" sldId="263"/>
            <ac:spMk id="5" creationId="{7084B2DC-88B7-214C-902E-DCFF686D3772}"/>
          </ac:spMkLst>
        </pc:spChg>
      </pc:sldChg>
    </pc:docChg>
  </pc:docChgLst>
  <pc:docChgLst>
    <pc:chgData name="Helen O'Connor" userId="8f11f5ab-c9de-4551-8709-ed195634ec7f" providerId="ADAL" clId="{A4937B27-C0BB-7B4D-AB85-A89319D60F59}"/>
    <pc:docChg chg="undo redo custSel modSld">
      <pc:chgData name="Helen O'Connor" userId="8f11f5ab-c9de-4551-8709-ed195634ec7f" providerId="ADAL" clId="{A4937B27-C0BB-7B4D-AB85-A89319D60F59}" dt="2023-10-10T08:22:55.861" v="96" actId="20577"/>
      <pc:docMkLst>
        <pc:docMk/>
      </pc:docMkLst>
      <pc:sldChg chg="modSp mod modAnim">
        <pc:chgData name="Helen O'Connor" userId="8f11f5ab-c9de-4551-8709-ed195634ec7f" providerId="ADAL" clId="{A4937B27-C0BB-7B4D-AB85-A89319D60F59}" dt="2023-09-22T10:37:06.338" v="49" actId="20577"/>
        <pc:sldMkLst>
          <pc:docMk/>
          <pc:sldMk cId="2766866111" sldId="257"/>
        </pc:sldMkLst>
        <pc:spChg chg="mod">
          <ac:chgData name="Helen O'Connor" userId="8f11f5ab-c9de-4551-8709-ed195634ec7f" providerId="ADAL" clId="{A4937B27-C0BB-7B4D-AB85-A89319D60F59}" dt="2023-09-22T10:37:02.215" v="46" actId="1076"/>
          <ac:spMkLst>
            <pc:docMk/>
            <pc:sldMk cId="2766866111" sldId="257"/>
            <ac:spMk id="3" creationId="{49243B63-2DB0-1CB3-E8D8-48286DD0F0BA}"/>
          </ac:spMkLst>
        </pc:spChg>
        <pc:spChg chg="mod">
          <ac:chgData name="Helen O'Connor" userId="8f11f5ab-c9de-4551-8709-ed195634ec7f" providerId="ADAL" clId="{A4937B27-C0BB-7B4D-AB85-A89319D60F59}" dt="2023-09-22T10:37:06.338" v="49" actId="20577"/>
          <ac:spMkLst>
            <pc:docMk/>
            <pc:sldMk cId="2766866111" sldId="257"/>
            <ac:spMk id="4" creationId="{A0D49F9E-9270-8E40-9289-E925B6766956}"/>
          </ac:spMkLst>
        </pc:spChg>
        <pc:picChg chg="mod">
          <ac:chgData name="Helen O'Connor" userId="8f11f5ab-c9de-4551-8709-ed195634ec7f" providerId="ADAL" clId="{A4937B27-C0BB-7B4D-AB85-A89319D60F59}" dt="2023-09-22T10:37:02.215" v="46" actId="1076"/>
          <ac:picMkLst>
            <pc:docMk/>
            <pc:sldMk cId="2766866111" sldId="257"/>
            <ac:picMk id="7" creationId="{A9335D35-68EB-0A90-0444-4E5B96DBF403}"/>
          </ac:picMkLst>
        </pc:picChg>
      </pc:sldChg>
      <pc:sldChg chg="modSp modNotesTx">
        <pc:chgData name="Helen O'Connor" userId="8f11f5ab-c9de-4551-8709-ed195634ec7f" providerId="ADAL" clId="{A4937B27-C0BB-7B4D-AB85-A89319D60F59}" dt="2023-09-14T14:57:33.860" v="2"/>
        <pc:sldMkLst>
          <pc:docMk/>
          <pc:sldMk cId="3972832864" sldId="259"/>
        </pc:sldMkLst>
        <pc:picChg chg="mod">
          <ac:chgData name="Helen O'Connor" userId="8f11f5ab-c9de-4551-8709-ed195634ec7f" providerId="ADAL" clId="{A4937B27-C0BB-7B4D-AB85-A89319D60F59}" dt="2023-09-14T14:57:15.643" v="0"/>
          <ac:picMkLst>
            <pc:docMk/>
            <pc:sldMk cId="3972832864" sldId="259"/>
            <ac:picMk id="4" creationId="{C6452D54-B387-28A1-3531-798C365D56A4}"/>
          </ac:picMkLst>
        </pc:picChg>
      </pc:sldChg>
      <pc:sldChg chg="modSp mod modAnim">
        <pc:chgData name="Helen O'Connor" userId="8f11f5ab-c9de-4551-8709-ed195634ec7f" providerId="ADAL" clId="{A4937B27-C0BB-7B4D-AB85-A89319D60F59}" dt="2023-09-22T10:37:14.020" v="50" actId="1076"/>
        <pc:sldMkLst>
          <pc:docMk/>
          <pc:sldMk cId="3209477808" sldId="261"/>
        </pc:sldMkLst>
        <pc:spChg chg="mod">
          <ac:chgData name="Helen O'Connor" userId="8f11f5ab-c9de-4551-8709-ed195634ec7f" providerId="ADAL" clId="{A4937B27-C0BB-7B4D-AB85-A89319D60F59}" dt="2023-09-22T10:37:14.020" v="50" actId="1076"/>
          <ac:spMkLst>
            <pc:docMk/>
            <pc:sldMk cId="3209477808" sldId="261"/>
            <ac:spMk id="3" creationId="{8A5326F5-0DE0-93AB-2A2F-C6781C328886}"/>
          </ac:spMkLst>
        </pc:spChg>
        <pc:picChg chg="mod">
          <ac:chgData name="Helen O'Connor" userId="8f11f5ab-c9de-4551-8709-ed195634ec7f" providerId="ADAL" clId="{A4937B27-C0BB-7B4D-AB85-A89319D60F59}" dt="2023-09-22T10:37:14.020" v="50" actId="1076"/>
          <ac:picMkLst>
            <pc:docMk/>
            <pc:sldMk cId="3209477808" sldId="261"/>
            <ac:picMk id="5" creationId="{CB7D604F-F7D8-E8E5-F435-B8A4EA5983D4}"/>
          </ac:picMkLst>
        </pc:picChg>
      </pc:sldChg>
      <pc:sldChg chg="modSp mod modClrScheme chgLayout">
        <pc:chgData name="Helen O'Connor" userId="8f11f5ab-c9de-4551-8709-ed195634ec7f" providerId="ADAL" clId="{A4937B27-C0BB-7B4D-AB85-A89319D60F59}" dt="2023-10-10T08:22:55.861" v="96" actId="20577"/>
        <pc:sldMkLst>
          <pc:docMk/>
          <pc:sldMk cId="1824619653" sldId="263"/>
        </pc:sldMkLst>
        <pc:spChg chg="mod">
          <ac:chgData name="Helen O'Connor" userId="8f11f5ab-c9de-4551-8709-ed195634ec7f" providerId="ADAL" clId="{A4937B27-C0BB-7B4D-AB85-A89319D60F59}" dt="2023-10-10T08:22:55.861" v="96" actId="20577"/>
          <ac:spMkLst>
            <pc:docMk/>
            <pc:sldMk cId="1824619653" sldId="263"/>
            <ac:spMk id="4" creationId="{A0D49F9E-9270-8E40-9289-E925B6766956}"/>
          </ac:spMkLst>
        </pc:spChg>
      </pc:sldChg>
    </pc:docChg>
  </pc:docChgLst>
  <pc:docChgLst>
    <pc:chgData name="Suzanne Westbury" userId="S::suzanne.westbury@nas.org.uk::dec76fa2-b3d2-45d0-91ca-4d9403d8ba43" providerId="AD" clId="Web-{E4AE4455-A137-3474-3C2A-AEE47CF91188}"/>
    <pc:docChg chg="modSld">
      <pc:chgData name="Suzanne Westbury" userId="S::suzanne.westbury@nas.org.uk::dec76fa2-b3d2-45d0-91ca-4d9403d8ba43" providerId="AD" clId="Web-{E4AE4455-A137-3474-3C2A-AEE47CF91188}" dt="2023-11-09T11:10:49.833" v="10" actId="20577"/>
      <pc:docMkLst>
        <pc:docMk/>
      </pc:docMkLst>
      <pc:sldChg chg="modSp">
        <pc:chgData name="Suzanne Westbury" userId="S::suzanne.westbury@nas.org.uk::dec76fa2-b3d2-45d0-91ca-4d9403d8ba43" providerId="AD" clId="Web-{E4AE4455-A137-3474-3C2A-AEE47CF91188}" dt="2023-11-09T11:09:24.033" v="2" actId="20577"/>
        <pc:sldMkLst>
          <pc:docMk/>
          <pc:sldMk cId="2766866111" sldId="257"/>
        </pc:sldMkLst>
        <pc:spChg chg="mod">
          <ac:chgData name="Suzanne Westbury" userId="S::suzanne.westbury@nas.org.uk::dec76fa2-b3d2-45d0-91ca-4d9403d8ba43" providerId="AD" clId="Web-{E4AE4455-A137-3474-3C2A-AEE47CF91188}" dt="2023-11-09T11:09:24.033" v="2" actId="20577"/>
          <ac:spMkLst>
            <pc:docMk/>
            <pc:sldMk cId="2766866111" sldId="257"/>
            <ac:spMk id="4" creationId="{A0D49F9E-9270-8E40-9289-E925B6766956}"/>
          </ac:spMkLst>
        </pc:spChg>
      </pc:sldChg>
      <pc:sldChg chg="modSp">
        <pc:chgData name="Suzanne Westbury" userId="S::suzanne.westbury@nas.org.uk::dec76fa2-b3d2-45d0-91ca-4d9403d8ba43" providerId="AD" clId="Web-{E4AE4455-A137-3474-3C2A-AEE47CF91188}" dt="2023-11-09T11:10:49.833" v="10" actId="20577"/>
        <pc:sldMkLst>
          <pc:docMk/>
          <pc:sldMk cId="1824619653" sldId="263"/>
        </pc:sldMkLst>
        <pc:spChg chg="mod">
          <ac:chgData name="Suzanne Westbury" userId="S::suzanne.westbury@nas.org.uk::dec76fa2-b3d2-45d0-91ca-4d9403d8ba43" providerId="AD" clId="Web-{E4AE4455-A137-3474-3C2A-AEE47CF91188}" dt="2023-11-09T11:10:49.833" v="10" actId="20577"/>
          <ac:spMkLst>
            <pc:docMk/>
            <pc:sldMk cId="1824619653" sldId="263"/>
            <ac:spMk id="4" creationId="{A0D49F9E-9270-8E40-9289-E925B6766956}"/>
          </ac:spMkLst>
        </pc:spChg>
      </pc:sldChg>
    </pc:docChg>
  </pc:docChgLst>
  <pc:docChgLst>
    <pc:chgData name="Sarah Allen" userId="S::sarah.allen@nas.org.uk::6fd17204-2537-4ea1-a75a-942087c43e86" providerId="AD" clId="Web-{7F270A28-5941-CAC8-577C-A19B007C9011}"/>
    <pc:docChg chg="modSld">
      <pc:chgData name="Sarah Allen" userId="S::sarah.allen@nas.org.uk::6fd17204-2537-4ea1-a75a-942087c43e86" providerId="AD" clId="Web-{7F270A28-5941-CAC8-577C-A19B007C9011}" dt="2023-09-27T14:31:23.918" v="501"/>
      <pc:docMkLst>
        <pc:docMk/>
      </pc:docMkLst>
      <pc:sldChg chg="modNotes">
        <pc:chgData name="Sarah Allen" userId="S::sarah.allen@nas.org.uk::6fd17204-2537-4ea1-a75a-942087c43e86" providerId="AD" clId="Web-{7F270A28-5941-CAC8-577C-A19B007C9011}" dt="2023-09-27T14:31:23.918" v="501"/>
        <pc:sldMkLst>
          <pc:docMk/>
          <pc:sldMk cId="2766866111"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B4B29-0D99-574D-94B0-EAF257808121}"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E106A-4BDB-2F4D-AA17-8C38DBDFA437}" type="slidenum">
              <a:rPr lang="en-US" smtClean="0"/>
              <a:t>‹#›</a:t>
            </a:fld>
            <a:endParaRPr lang="en-US"/>
          </a:p>
        </p:txBody>
      </p:sp>
    </p:spTree>
    <p:extLst>
      <p:ext uri="{BB962C8B-B14F-4D97-AF65-F5344CB8AC3E}">
        <p14:creationId xmlns:p14="http://schemas.microsoft.com/office/powerpoint/2010/main" val="273703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pBNA6Zi69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In 2023, we were delighted to launch our new strategy that will guide our charity’s work for the next three years. The strategy builds on our </a:t>
            </a:r>
            <a:r>
              <a:rPr lang="en-GB" sz="1800" dirty="0" err="1">
                <a:effectLst/>
                <a:latin typeface="Century Gothic" panose="020B0502020202020204" pitchFamily="34" charset="0"/>
                <a:ea typeface="Century Gothic" panose="020B0502020202020204" pitchFamily="34" charset="0"/>
                <a:cs typeface="Calibri" panose="020F0502020204030204" pitchFamily="34" charset="0"/>
              </a:rPr>
              <a:t>Moonshot</a:t>
            </a:r>
            <a:r>
              <a:rPr lang="en-GB" sz="1800" dirty="0">
                <a:effectLst/>
                <a:latin typeface="Century Gothic" panose="020B0502020202020204" pitchFamily="34" charset="0"/>
                <a:ea typeface="Century Gothic" panose="020B0502020202020204" pitchFamily="34" charset="0"/>
                <a:cs typeface="Calibri" panose="020F0502020204030204" pitchFamily="34" charset="0"/>
              </a:rPr>
              <a:t> vision, which I spoke about at last year’s AGM. In 2022 we embarked on a major exercise to set out what a society that works for autistic people would actually look like, by asking autistic people, their families and professionals about the challenges they face and the changes they most want to see. This led to the publication of our shared vision of an autism-friendly society. We called it 'The </a:t>
            </a:r>
            <a:r>
              <a:rPr lang="en-GB" sz="1800" dirty="0" err="1">
                <a:effectLst/>
                <a:latin typeface="Century Gothic" panose="020B0502020202020204" pitchFamily="34" charset="0"/>
                <a:ea typeface="Century Gothic" panose="020B0502020202020204" pitchFamily="34" charset="0"/>
                <a:cs typeface="Calibri" panose="020F0502020204030204" pitchFamily="34" charset="0"/>
              </a:rPr>
              <a:t>Moonshot</a:t>
            </a:r>
            <a:r>
              <a:rPr lang="en-GB" sz="1800" u="sng" dirty="0">
                <a:solidFill>
                  <a:srgbClr val="000000"/>
                </a:solidFill>
                <a:effectLst/>
                <a:latin typeface="Century Gothic" panose="020B0502020202020204" pitchFamily="34" charset="0"/>
                <a:ea typeface="Century Gothic" panose="020B0502020202020204" pitchFamily="34" charset="0"/>
                <a:cs typeface="Calibri" panose="020F0502020204030204" pitchFamily="34" charset="0"/>
              </a:rPr>
              <a:t> Vision</a:t>
            </a:r>
            <a:r>
              <a:rPr lang="en-GB" sz="1800" dirty="0">
                <a:solidFill>
                  <a:srgbClr val="000000"/>
                </a:solidFill>
                <a:effectLst/>
                <a:latin typeface="Century Gothic" panose="020B0502020202020204" pitchFamily="34" charset="0"/>
                <a:ea typeface="Century Gothic" panose="020B0502020202020204" pitchFamily="34" charset="0"/>
                <a:cs typeface="Calibri" panose="020F0502020204030204" pitchFamily="34" charset="0"/>
              </a:rPr>
              <a:t>' </a:t>
            </a:r>
            <a:r>
              <a:rPr lang="en-GB" sz="1800" dirty="0">
                <a:effectLst/>
                <a:latin typeface="Century Gothic" panose="020B0502020202020204" pitchFamily="34" charset="0"/>
                <a:ea typeface="Century Gothic" panose="020B0502020202020204" pitchFamily="34" charset="0"/>
                <a:cs typeface="Calibri" panose="020F0502020204030204" pitchFamily="34" charset="0"/>
              </a:rPr>
              <a:t>because of the scale of ambition and collaboration needed to achieve it.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In our </a:t>
            </a:r>
            <a:r>
              <a:rPr lang="en-GB" sz="1800" dirty="0" err="1">
                <a:effectLst/>
                <a:latin typeface="Century Gothic" panose="020B0502020202020204" pitchFamily="34" charset="0"/>
                <a:ea typeface="Century Gothic" panose="020B0502020202020204" pitchFamily="34" charset="0"/>
                <a:cs typeface="Calibri" panose="020F0502020204030204" pitchFamily="34" charset="0"/>
              </a:rPr>
              <a:t>Moonshot</a:t>
            </a:r>
            <a:r>
              <a:rPr lang="en-GB" sz="1800" dirty="0">
                <a:effectLst/>
                <a:latin typeface="Century Gothic" panose="020B0502020202020204" pitchFamily="34" charset="0"/>
                <a:ea typeface="Century Gothic" panose="020B0502020202020204" pitchFamily="34" charset="0"/>
                <a:cs typeface="Calibri" panose="020F0502020204030204" pitchFamily="34" charset="0"/>
              </a:rPr>
              <a:t> research, autistic people and family members told us powerful stories about the barriers and discrimination they face every day, in all areas of life. They told us that a society that works for autistic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itchFamily="2" charset="2"/>
              <a:buChar char=""/>
              <a:tabLst>
                <a:tab pos="457200" algn="l"/>
              </a:tabLs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values autistic individuals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itchFamily="2" charset="2"/>
              <a:buChar char=""/>
              <a:tabLst>
                <a:tab pos="457200" algn="l"/>
              </a:tabLs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maximises autistic power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itchFamily="2" charset="2"/>
              <a:buChar char=""/>
              <a:tabLst>
                <a:tab pos="457200" algn="l"/>
              </a:tabLs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guarantees support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itchFamily="2" charset="2"/>
              <a:buChar char=""/>
              <a:tabLst>
                <a:tab pos="457200" algn="l"/>
              </a:tabLs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adapts public services and spaces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itchFamily="2" charset="2"/>
              <a:buChar char=""/>
              <a:tabLst>
                <a:tab pos="457200" algn="l"/>
              </a:tabLs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is free from discrimination.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Our new organisational strategy puts us on a pathway to make this </a:t>
            </a:r>
            <a:r>
              <a:rPr lang="en-GB" sz="1800" dirty="0" err="1">
                <a:effectLst/>
                <a:latin typeface="Century Gothic" panose="020B0502020202020204" pitchFamily="34" charset="0"/>
                <a:ea typeface="Century Gothic" panose="020B0502020202020204" pitchFamily="34" charset="0"/>
                <a:cs typeface="Calibri" panose="020F0502020204030204" pitchFamily="34" charset="0"/>
              </a:rPr>
              <a:t>Moonshot</a:t>
            </a:r>
            <a:r>
              <a:rPr lang="en-GB" sz="1800" dirty="0">
                <a:effectLst/>
                <a:latin typeface="Century Gothic" panose="020B0502020202020204" pitchFamily="34" charset="0"/>
                <a:ea typeface="Century Gothic" panose="020B0502020202020204" pitchFamily="34" charset="0"/>
                <a:cs typeface="Calibri" panose="020F0502020204030204" pitchFamily="34" charset="0"/>
              </a:rPr>
              <a:t> Vision into a reality. </a:t>
            </a:r>
            <a:r>
              <a:rPr lang="en-GB" sz="18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rPr>
              <a:t>It </a:t>
            </a:r>
            <a:r>
              <a:rPr lang="en-GB" sz="1800" dirty="0">
                <a:solidFill>
                  <a:srgbClr val="3F3F3F"/>
                </a:solidFill>
                <a:effectLst/>
                <a:latin typeface="Century Gothic" panose="020B0502020202020204" pitchFamily="34" charset="0"/>
                <a:ea typeface="Calibri" panose="020F0502020204030204" pitchFamily="34" charset="0"/>
                <a:cs typeface="Times New Roman" panose="02020603050405020304" pitchFamily="18" charset="0"/>
              </a:rPr>
              <a:t>defines the unique role the National Autistic Society will play in creating a society that works for autistic people. And it outlines the beliefs, ambitions and priorities that will guide our work from 2023-2026.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F3F3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F3F3F"/>
                </a:solidFill>
                <a:effectLst/>
                <a:latin typeface="Century Gothic" panose="020B0502020202020204" pitchFamily="34" charset="0"/>
                <a:ea typeface="Calibri" panose="020F0502020204030204" pitchFamily="34" charset="0"/>
                <a:cs typeface="Times New Roman" panose="02020603050405020304" pitchFamily="18" charset="0"/>
              </a:rPr>
              <a:t>Now I’m going to show a short video which summarises the strategy. </a:t>
            </a:r>
            <a:r>
              <a:rPr lang="en-GB" sz="2800" b="0" i="0" u="sng" dirty="0">
                <a:solidFill>
                  <a:srgbClr val="000068"/>
                </a:solidFill>
                <a:effectLst/>
                <a:latin typeface="Calibri" panose="020F0502020204030204" pitchFamily="34" charset="0"/>
                <a:hlinkClick r:id="rId3" tooltip="https://youtu.be/pBNA6Zi69oM"/>
              </a:rPr>
              <a:t>https://youtu.be/pBNA6Zi69oM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F3F3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Our Scottish strategy now live and our NI strategy is in development.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4E106A-4BDB-2F4D-AA17-8C38DBDFA437}" type="slidenum">
              <a:rPr lang="en-US" smtClean="0"/>
              <a:t>2</a:t>
            </a:fld>
            <a:endParaRPr lang="en-US"/>
          </a:p>
        </p:txBody>
      </p:sp>
    </p:spTree>
    <p:extLst>
      <p:ext uri="{BB962C8B-B14F-4D97-AF65-F5344CB8AC3E}">
        <p14:creationId xmlns:p14="http://schemas.microsoft.com/office/powerpoint/2010/main" val="162004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Now I need to talk about the financial context we’re working in. Like many other organisations, we are operating in very challenging circumstances. We are post-pandemic and have faced huge energy price rises and the cost-of-living crisis.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In common with all providers of social care, available funding for social care has decreased and there’s been a significant sector-wide drop in available workforce.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latin typeface="Century Gothic"/>
                <a:ea typeface="Century Gothic" panose="020B0502020202020204" pitchFamily="34" charset="0"/>
                <a:cs typeface="Calibri" panose="020F0502020204030204" pitchFamily="34" charset="0"/>
              </a:rPr>
              <a:t>Additionally, we</a:t>
            </a:r>
            <a:r>
              <a:rPr lang="en-GB" sz="1800" dirty="0">
                <a:effectLst/>
                <a:latin typeface="Century Gothic"/>
                <a:ea typeface="Century Gothic" panose="020B0502020202020204" pitchFamily="34" charset="0"/>
                <a:cs typeface="Calibri" panose="020F0502020204030204" pitchFamily="34" charset="0"/>
              </a:rPr>
              <a:t> provide complex, high-value services</a:t>
            </a:r>
            <a:r>
              <a:rPr lang="en-GB" sz="1800" dirty="0">
                <a:latin typeface="Century Gothic"/>
                <a:ea typeface="Century Gothic" panose="020B0502020202020204" pitchFamily="34" charset="0"/>
                <a:cs typeface="Calibri" panose="020F0502020204030204" pitchFamily="34" charset="0"/>
              </a:rPr>
              <a:t> within our social care business.</a:t>
            </a:r>
          </a:p>
          <a:p>
            <a:pPr>
              <a:lnSpc>
                <a:spcPct val="107000"/>
              </a:lnSpc>
              <a:spcAft>
                <a:spcPts val="800"/>
              </a:spcAft>
            </a:pPr>
            <a:r>
              <a:rPr lang="en-GB" sz="1800" dirty="0">
                <a:latin typeface="Century Gothic"/>
                <a:ea typeface="Calibri"/>
                <a:cs typeface="Times New Roman" panose="02020603050405020304" pitchFamily="18" charset="0"/>
              </a:rPr>
              <a:t>This financial context means that we had to make some difficult decisions when setting our budget for this financial year. This was necessary to ensure that the organisation did not incur further financial losses, as we saw last year.</a:t>
            </a:r>
          </a:p>
          <a:p>
            <a:pPr>
              <a:lnSpc>
                <a:spcPct val="107000"/>
              </a:lnSpc>
              <a:spcAft>
                <a:spcPts val="800"/>
              </a:spcAft>
            </a:pPr>
            <a:r>
              <a:rPr lang="en-GB" sz="1800" dirty="0">
                <a:latin typeface="Century Gothic"/>
                <a:ea typeface="Calibri"/>
                <a:cs typeface="Times New Roman" panose="02020603050405020304" pitchFamily="18" charset="0"/>
              </a:rPr>
              <a:t>Through our Moonshot vision and new strategy, we have made a commit to creating a society that works for autistic people. In order to meet this commitment we must make sure that we are sustainable and viable now and in the future, so we are around to work toward the change autistic people have told us they want to see.</a:t>
            </a:r>
          </a:p>
        </p:txBody>
      </p:sp>
      <p:sp>
        <p:nvSpPr>
          <p:cNvPr id="4" name="Slide Number Placeholder 3"/>
          <p:cNvSpPr>
            <a:spLocks noGrp="1"/>
          </p:cNvSpPr>
          <p:nvPr>
            <p:ph type="sldNum" sz="quarter" idx="5"/>
          </p:nvPr>
        </p:nvSpPr>
        <p:spPr/>
        <p:txBody>
          <a:bodyPr/>
          <a:lstStyle/>
          <a:p>
            <a:fld id="{CA4E106A-4BDB-2F4D-AA17-8C38DBDFA437}" type="slidenum">
              <a:rPr lang="en-US" smtClean="0"/>
              <a:t>3</a:t>
            </a:fld>
            <a:endParaRPr lang="en-US"/>
          </a:p>
        </p:txBody>
      </p:sp>
    </p:spTree>
    <p:extLst>
      <p:ext uri="{BB962C8B-B14F-4D97-AF65-F5344CB8AC3E}">
        <p14:creationId xmlns:p14="http://schemas.microsoft.com/office/powerpoint/2010/main" val="90731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To address these financial challenges, we have embarked on a programme of change across the organisation.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We’ve invested in new systems and processes to drive efficiency and strengthen the delivery of all our 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alibri" panose="020F0502020204030204" pitchFamily="34" charset="0"/>
                <a:cs typeface="Calibri" panose="020F0502020204030204" pitchFamily="34" charset="0"/>
              </a:rPr>
              <a:t>And we’ve looked at how we can have the most efficient and effective model for our corporate services, such as HR and Finance, whilst cutting costs in these areas.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We have restructured some areas of National Programmes to ensure we focus on the delivery of our new strategy.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4E106A-4BDB-2F4D-AA17-8C38DBDFA437}" type="slidenum">
              <a:rPr lang="en-US" smtClean="0"/>
              <a:t>4</a:t>
            </a:fld>
            <a:endParaRPr lang="en-US"/>
          </a:p>
        </p:txBody>
      </p:sp>
    </p:spTree>
    <p:extLst>
      <p:ext uri="{BB962C8B-B14F-4D97-AF65-F5344CB8AC3E}">
        <p14:creationId xmlns:p14="http://schemas.microsoft.com/office/powerpoint/2010/main" val="36498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cs typeface="Segoe UI" panose="020B0502040204020203" pitchFamily="34" charset="0"/>
              </a:rPr>
              <a:t>As part of our programme of change, we’ve taken the very difficult decision to close two of our residential children’s services and to put the third up for sale.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There was considerable thought and discussion regarding the impact on both staff and people using the service.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Our Board of Trustees was clear that we have to make difficult decisions like this to ensure our charity does not further deplete our reserves and the viability of the whole organisation is protected.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4E106A-4BDB-2F4D-AA17-8C38DBDFA437}" type="slidenum">
              <a:rPr lang="en-US" smtClean="0"/>
              <a:t>5</a:t>
            </a:fld>
            <a:endParaRPr lang="en-US"/>
          </a:p>
        </p:txBody>
      </p:sp>
    </p:spTree>
    <p:extLst>
      <p:ext uri="{BB962C8B-B14F-4D97-AF65-F5344CB8AC3E}">
        <p14:creationId xmlns:p14="http://schemas.microsoft.com/office/powerpoint/2010/main" val="69416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strategy in adult services is focused on turnaround activity. The turnaround project has a number of rolling parts. Alongside our fee negotiations with local authorities, to ensure appropriate funding of contracts for people we support in our services, which I will come on to, other work includes continuation of the neutral vendor agency system to streamline our agency use across our services. We are also working to reduce agency spend by 50% by end of this financial year. These activities are central to building a strong platform for the future, to ensure the long-term sustainability and viability of our charity, and so that we can be around to work towards the goal set out in our charity’s strategy of a society that works for autistic people.</a:t>
            </a:r>
          </a:p>
          <a:p>
            <a:endParaRPr lang="en-US" dirty="0">
              <a:ea typeface="Calibri" panose="020F0502020204030204"/>
              <a:cs typeface="Calibri" panose="020F0502020204030204"/>
            </a:endParaRPr>
          </a:p>
          <a:p>
            <a:r>
              <a:rPr lang="en-US" dirty="0"/>
              <a:t>We have also been in contact with all our funders of adult services to discuss our costs as a specialist provider of care. The fees paid by many of them over the past few years have not kept pace with our costs to provide our services safely and to the high standard that we and they expect and demand.  Through our discussions with local authorities over the past six of months, many funders have signed up to revised fees. However, we were unable to secure increased funding for all contracts. </a:t>
            </a:r>
            <a:endParaRPr lang="en-US" dirty="0">
              <a:ea typeface="Calibri"/>
              <a:cs typeface="Calibri"/>
            </a:endParaRPr>
          </a:p>
          <a:p>
            <a:endParaRPr lang="en-US" dirty="0">
              <a:ea typeface="Calibri"/>
              <a:cs typeface="Calibri"/>
            </a:endParaRPr>
          </a:p>
          <a:p>
            <a:r>
              <a:rPr lang="en-US" dirty="0">
                <a:ea typeface="Calibri"/>
                <a:cs typeface="Calibri"/>
              </a:rPr>
              <a:t>In these instances we have had no choice but to serve notice on the underfunded contracts. In some instances, this has impacted the viability of a service as a whole and, extremely regretfully, we have therefore had no choice but to close the service.</a:t>
            </a:r>
          </a:p>
          <a:p>
            <a:endParaRPr lang="en-US" dirty="0">
              <a:ea typeface="Calibri"/>
              <a:cs typeface="Calibri"/>
            </a:endParaRPr>
          </a:p>
          <a:p>
            <a:r>
              <a:rPr lang="en-US" dirty="0"/>
              <a:t>Our primary concern at this time is to support the affected individuals, their families and loved ones for the remainder of their contracts with us and through any period of transition.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A4E106A-4BDB-2F4D-AA17-8C38DBDFA437}" type="slidenum">
              <a:rPr lang="en-US" smtClean="0"/>
              <a:t>6</a:t>
            </a:fld>
            <a:endParaRPr lang="en-US"/>
          </a:p>
        </p:txBody>
      </p:sp>
    </p:spTree>
    <p:extLst>
      <p:ext uri="{BB962C8B-B14F-4D97-AF65-F5344CB8AC3E}">
        <p14:creationId xmlns:p14="http://schemas.microsoft.com/office/powerpoint/2010/main" val="152194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This is an ambitious programme of change but a necessary one due to the financial context we are operating in.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alibri" panose="020F0502020204030204" pitchFamily="34" charset="0"/>
              </a:rPr>
              <a:t>The actions we take now will ensure a sustainable and viable foundation from which we can move forward to deliver our strategy and achieve our vision of a society that works for autistic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4E106A-4BDB-2F4D-AA17-8C38DBDFA437}" type="slidenum">
              <a:rPr lang="en-US" smtClean="0"/>
              <a:t>7</a:t>
            </a:fld>
            <a:endParaRPr lang="en-US"/>
          </a:p>
        </p:txBody>
      </p:sp>
    </p:spTree>
    <p:extLst>
      <p:ext uri="{BB962C8B-B14F-4D97-AF65-F5344CB8AC3E}">
        <p14:creationId xmlns:p14="http://schemas.microsoft.com/office/powerpoint/2010/main" val="2571140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437971-7E15-FB4B-AFE1-BDF41D20F6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4021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9880B3-0634-F34C-BD10-9DF8770BBE4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185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DB302-3741-1A44-B29F-E1BDB248D33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8969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578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pBNA6Zi69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906-4661-7243-A4D7-58D7ED055B78}"/>
              </a:ext>
            </a:extLst>
          </p:cNvPr>
          <p:cNvSpPr>
            <a:spLocks noGrp="1"/>
          </p:cNvSpPr>
          <p:nvPr>
            <p:ph type="ctrTitle" idx="4294967295"/>
          </p:nvPr>
        </p:nvSpPr>
        <p:spPr>
          <a:xfrm>
            <a:off x="1197429" y="2091191"/>
            <a:ext cx="5044345" cy="1457551"/>
          </a:xfrm>
          <a:prstGeom prst="rect">
            <a:avLst/>
          </a:prstGeom>
        </p:spPr>
        <p:txBody>
          <a:bodyPr/>
          <a:lstStyle/>
          <a:p>
            <a:r>
              <a:rPr lang="en-US" b="1" dirty="0">
                <a:solidFill>
                  <a:schemeClr val="bg1"/>
                </a:solidFill>
                <a:latin typeface="Century Gothic" panose="020B0502020202020204" pitchFamily="34" charset="0"/>
              </a:rPr>
              <a:t>Delivering our new strategy</a:t>
            </a:r>
          </a:p>
        </p:txBody>
      </p:sp>
      <p:sp>
        <p:nvSpPr>
          <p:cNvPr id="3" name="Subtitle 2">
            <a:extLst>
              <a:ext uri="{FF2B5EF4-FFF2-40B4-BE49-F238E27FC236}">
                <a16:creationId xmlns:a16="http://schemas.microsoft.com/office/drawing/2014/main" id="{BA76CDF6-574E-9E4C-B476-C9E09EEDD6A5}"/>
              </a:ext>
            </a:extLst>
          </p:cNvPr>
          <p:cNvSpPr>
            <a:spLocks noGrp="1"/>
          </p:cNvSpPr>
          <p:nvPr>
            <p:ph type="subTitle" idx="4294967295"/>
          </p:nvPr>
        </p:nvSpPr>
        <p:spPr>
          <a:xfrm>
            <a:off x="1197429" y="3765323"/>
            <a:ext cx="6879771" cy="1917019"/>
          </a:xfrm>
          <a:prstGeom prst="rect">
            <a:avLst/>
          </a:prstGeom>
        </p:spPr>
        <p:txBody>
          <a:bodyPr/>
          <a:lstStyle/>
          <a:p>
            <a:pPr marL="0" indent="0">
              <a:spcBef>
                <a:spcPts val="0"/>
              </a:spcBef>
              <a:buNone/>
            </a:pPr>
            <a:r>
              <a:rPr lang="en-US" sz="2400" b="1" dirty="0">
                <a:solidFill>
                  <a:srgbClr val="FFB81C"/>
                </a:solidFill>
                <a:latin typeface="Century Gothic" panose="020B0502020202020204" pitchFamily="34" charset="0"/>
              </a:rPr>
              <a:t>Caroline Stevens</a:t>
            </a:r>
          </a:p>
          <a:p>
            <a:pPr marL="0" indent="0">
              <a:spcBef>
                <a:spcPts val="0"/>
              </a:spcBef>
              <a:buNone/>
            </a:pPr>
            <a:r>
              <a:rPr lang="en-US" sz="2400" dirty="0">
                <a:solidFill>
                  <a:srgbClr val="FFB81C"/>
                </a:solidFill>
                <a:latin typeface="Century Gothic" panose="020B0502020202020204" pitchFamily="34" charset="0"/>
              </a:rPr>
              <a:t>Chief Executive</a:t>
            </a:r>
          </a:p>
        </p:txBody>
      </p:sp>
    </p:spTree>
    <p:extLst>
      <p:ext uri="{BB962C8B-B14F-4D97-AF65-F5344CB8AC3E}">
        <p14:creationId xmlns:p14="http://schemas.microsoft.com/office/powerpoint/2010/main" val="270339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tack of brochures with a person smiling&#10;&#10;Description automatically generated">
            <a:hlinkClick r:id="rId3"/>
            <a:extLst>
              <a:ext uri="{FF2B5EF4-FFF2-40B4-BE49-F238E27FC236}">
                <a16:creationId xmlns:a16="http://schemas.microsoft.com/office/drawing/2014/main" id="{C6452D54-B387-28A1-3531-798C365D56A4}"/>
              </a:ext>
            </a:extLst>
          </p:cNvPr>
          <p:cNvPicPr>
            <a:picLocks noChangeAspect="1"/>
          </p:cNvPicPr>
          <p:nvPr/>
        </p:nvPicPr>
        <p:blipFill rotWithShape="1">
          <a:blip r:embed="rId4"/>
          <a:srcRect l="14962" r="9311"/>
          <a:stretch/>
        </p:blipFill>
        <p:spPr>
          <a:xfrm>
            <a:off x="5790268" y="1898234"/>
            <a:ext cx="5885795" cy="4414345"/>
          </a:xfrm>
          <a:prstGeom prst="rect">
            <a:avLst/>
          </a:prstGeom>
          <a:effectLst>
            <a:outerShdw blurRad="190500" dist="63500" dir="2700000" sx="102000" sy="102000" algn="tl" rotWithShape="0">
              <a:prstClr val="black">
                <a:alpha val="10000"/>
              </a:prstClr>
            </a:outerShdw>
          </a:effectLst>
        </p:spPr>
      </p:pic>
      <p:sp>
        <p:nvSpPr>
          <p:cNvPr id="6" name="Title 1">
            <a:extLst>
              <a:ext uri="{FF2B5EF4-FFF2-40B4-BE49-F238E27FC236}">
                <a16:creationId xmlns:a16="http://schemas.microsoft.com/office/drawing/2014/main" id="{550B85F4-E577-0342-85CA-30755E39D04E}"/>
              </a:ext>
            </a:extLst>
          </p:cNvPr>
          <p:cNvSpPr txBox="1">
            <a:spLocks/>
          </p:cNvSpPr>
          <p:nvPr/>
        </p:nvSpPr>
        <p:spPr>
          <a:xfrm>
            <a:off x="642258" y="545421"/>
            <a:ext cx="6704473"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203BF"/>
                </a:solidFill>
                <a:latin typeface="Century Gothic" panose="020B0502020202020204" pitchFamily="34" charset="0"/>
              </a:rPr>
              <a:t>Our new </a:t>
            </a:r>
            <a:r>
              <a:rPr lang="en-US" b="1" dirty="0">
                <a:solidFill>
                  <a:srgbClr val="E525CC"/>
                </a:solidFill>
                <a:latin typeface="Century Gothic" panose="020B0502020202020204" pitchFamily="34" charset="0"/>
              </a:rPr>
              <a:t>Vision to Reality</a:t>
            </a:r>
            <a:r>
              <a:rPr lang="en-US" b="1" dirty="0">
                <a:solidFill>
                  <a:srgbClr val="4203BF"/>
                </a:solidFill>
                <a:latin typeface="Century Gothic" panose="020B0502020202020204" pitchFamily="34" charset="0"/>
              </a:rPr>
              <a:t> strategy</a:t>
            </a:r>
          </a:p>
        </p:txBody>
      </p:sp>
      <p:sp>
        <p:nvSpPr>
          <p:cNvPr id="8" name="Subtitle 2">
            <a:extLst>
              <a:ext uri="{FF2B5EF4-FFF2-40B4-BE49-F238E27FC236}">
                <a16:creationId xmlns:a16="http://schemas.microsoft.com/office/drawing/2014/main" id="{68F56682-8037-B249-AEB9-66245ECFC128}"/>
              </a:ext>
            </a:extLst>
          </p:cNvPr>
          <p:cNvSpPr txBox="1">
            <a:spLocks/>
          </p:cNvSpPr>
          <p:nvPr/>
        </p:nvSpPr>
        <p:spPr>
          <a:xfrm>
            <a:off x="642259" y="2457450"/>
            <a:ext cx="4402707" cy="22454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525CC"/>
              </a:buClr>
            </a:pPr>
            <a:r>
              <a:rPr lang="en-US" sz="1800" dirty="0">
                <a:solidFill>
                  <a:srgbClr val="4203BF"/>
                </a:solidFill>
                <a:latin typeface="Century Gothic" panose="020B0502020202020204" pitchFamily="34" charset="0"/>
              </a:rPr>
              <a:t>Builds on our Moonshot vision.</a:t>
            </a:r>
          </a:p>
          <a:p>
            <a:pPr>
              <a:buClr>
                <a:srgbClr val="E525CC"/>
              </a:buClr>
            </a:pPr>
            <a:r>
              <a:rPr lang="en-US" sz="1800" dirty="0">
                <a:solidFill>
                  <a:srgbClr val="4203BF"/>
                </a:solidFill>
                <a:latin typeface="Century Gothic" panose="020B0502020202020204" pitchFamily="34" charset="0"/>
              </a:rPr>
              <a:t>Outlines the beliefs, ambitions and priorities that will guide our work for 2023-26.</a:t>
            </a:r>
          </a:p>
          <a:p>
            <a:pPr>
              <a:buClr>
                <a:srgbClr val="E525CC"/>
              </a:buClr>
            </a:pPr>
            <a:r>
              <a:rPr lang="en-US" sz="1800" dirty="0">
                <a:solidFill>
                  <a:srgbClr val="4203BF"/>
                </a:solidFill>
                <a:latin typeface="Century Gothic" panose="020B0502020202020204" pitchFamily="34" charset="0"/>
              </a:rPr>
              <a:t>Scottish strategy now live and Northern Ireland strategy is in development.</a:t>
            </a:r>
          </a:p>
        </p:txBody>
      </p:sp>
    </p:spTree>
    <p:extLst>
      <p:ext uri="{BB962C8B-B14F-4D97-AF65-F5344CB8AC3E}">
        <p14:creationId xmlns:p14="http://schemas.microsoft.com/office/powerpoint/2010/main" val="397283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5656-2E08-C240-815D-F26127C1A131}"/>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203BF"/>
                </a:solidFill>
                <a:latin typeface="Century Gothic" panose="020B0502020202020204" pitchFamily="34" charset="0"/>
              </a:rPr>
              <a:t>Financial context</a:t>
            </a:r>
          </a:p>
        </p:txBody>
      </p:sp>
      <p:sp>
        <p:nvSpPr>
          <p:cNvPr id="4" name="Subtitle 2">
            <a:extLst>
              <a:ext uri="{FF2B5EF4-FFF2-40B4-BE49-F238E27FC236}">
                <a16:creationId xmlns:a16="http://schemas.microsoft.com/office/drawing/2014/main" id="{A0D49F9E-9270-8E40-9289-E925B6766956}"/>
              </a:ext>
            </a:extLst>
          </p:cNvPr>
          <p:cNvSpPr txBox="1">
            <a:spLocks/>
          </p:cNvSpPr>
          <p:nvPr/>
        </p:nvSpPr>
        <p:spPr>
          <a:xfrm>
            <a:off x="642258" y="1989138"/>
            <a:ext cx="6553200" cy="37541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525CC"/>
              </a:buClr>
            </a:pPr>
            <a:r>
              <a:rPr lang="en-US" sz="1800" dirty="0">
                <a:solidFill>
                  <a:srgbClr val="4203BF"/>
                </a:solidFill>
                <a:latin typeface="Century Gothic"/>
              </a:rPr>
              <a:t>Post-pandemic, energy and cost-of-living crisis.</a:t>
            </a:r>
          </a:p>
          <a:p>
            <a:pPr>
              <a:buClr>
                <a:srgbClr val="E525CC"/>
              </a:buClr>
            </a:pPr>
            <a:r>
              <a:rPr lang="en-US" sz="1800" dirty="0">
                <a:solidFill>
                  <a:srgbClr val="4203BF"/>
                </a:solidFill>
                <a:latin typeface="Century Gothic"/>
              </a:rPr>
              <a:t>Incredibly challenging social care environment – available funding decrease, significant sector-wide drop in workforce.</a:t>
            </a:r>
          </a:p>
          <a:p>
            <a:pPr>
              <a:buClr>
                <a:srgbClr val="E525CC"/>
              </a:buClr>
            </a:pPr>
            <a:r>
              <a:rPr lang="en-US" sz="1800" dirty="0">
                <a:solidFill>
                  <a:srgbClr val="4203BF"/>
                </a:solidFill>
                <a:latin typeface="Century Gothic"/>
              </a:rPr>
              <a:t>We provide complex, high-value services within our social care business.</a:t>
            </a:r>
          </a:p>
          <a:p>
            <a:pPr>
              <a:buClr>
                <a:srgbClr val="E525CC"/>
              </a:buClr>
            </a:pPr>
            <a:r>
              <a:rPr lang="en-US" sz="1800" dirty="0">
                <a:solidFill>
                  <a:srgbClr val="4203BF"/>
                </a:solidFill>
                <a:latin typeface="Century Gothic"/>
                <a:ea typeface="+mn-lt"/>
                <a:cs typeface="+mn-lt"/>
              </a:rPr>
              <a:t>We had to make difficult decisions when setting our budget for 2023/24 to ensure that the </a:t>
            </a:r>
            <a:r>
              <a:rPr lang="en-US" sz="1800" dirty="0" err="1">
                <a:solidFill>
                  <a:srgbClr val="4203BF"/>
                </a:solidFill>
                <a:latin typeface="Century Gothic"/>
                <a:ea typeface="+mn-lt"/>
                <a:cs typeface="+mn-lt"/>
              </a:rPr>
              <a:t>organisation</a:t>
            </a:r>
            <a:r>
              <a:rPr lang="en-US" sz="1800" dirty="0">
                <a:solidFill>
                  <a:srgbClr val="4203BF"/>
                </a:solidFill>
                <a:latin typeface="Century Gothic"/>
                <a:ea typeface="+mn-lt"/>
                <a:cs typeface="+mn-lt"/>
              </a:rPr>
              <a:t> did not incur further financial losses.</a:t>
            </a:r>
            <a:endParaRPr lang="en-US" sz="1800" dirty="0">
              <a:solidFill>
                <a:srgbClr val="4203BF"/>
              </a:solidFill>
              <a:latin typeface="Century Gothic" panose="020B0502020202020204" pitchFamily="34" charset="0"/>
            </a:endParaRPr>
          </a:p>
          <a:p>
            <a:pPr>
              <a:buClr>
                <a:srgbClr val="E525CC"/>
              </a:buClr>
            </a:pPr>
            <a:r>
              <a:rPr lang="en-US" sz="1800" dirty="0">
                <a:solidFill>
                  <a:srgbClr val="4203BF"/>
                </a:solidFill>
                <a:latin typeface="Century Gothic"/>
                <a:cs typeface="Times New Roman"/>
              </a:rPr>
              <a:t>The Moonshot vision and our new strategy commit us to creating a society that works for autistic people. </a:t>
            </a:r>
            <a:endParaRPr lang="en-US" sz="1800" dirty="0">
              <a:solidFill>
                <a:srgbClr val="4203BF"/>
              </a:solidFill>
              <a:latin typeface="Century Gothic"/>
              <a:cs typeface="Calibri"/>
            </a:endParaRPr>
          </a:p>
          <a:p>
            <a:pPr>
              <a:buClr>
                <a:srgbClr val="E525CC"/>
              </a:buClr>
            </a:pPr>
            <a:r>
              <a:rPr lang="en-US" sz="1800" dirty="0">
                <a:solidFill>
                  <a:srgbClr val="4203BF"/>
                </a:solidFill>
                <a:latin typeface="Century Gothic" panose="020B0502020202020204" pitchFamily="34" charset="0"/>
                <a:cs typeface="Times New Roman"/>
              </a:rPr>
              <a:t>We must ensure the sustainability and viability of the </a:t>
            </a:r>
            <a:r>
              <a:rPr lang="en-US" sz="1800" dirty="0" err="1">
                <a:solidFill>
                  <a:srgbClr val="4203BF"/>
                </a:solidFill>
                <a:latin typeface="Century Gothic" panose="020B0502020202020204" pitchFamily="34" charset="0"/>
                <a:cs typeface="Times New Roman"/>
              </a:rPr>
              <a:t>organisation</a:t>
            </a:r>
            <a:r>
              <a:rPr lang="en-US" sz="1800" dirty="0">
                <a:solidFill>
                  <a:srgbClr val="4203BF"/>
                </a:solidFill>
                <a:latin typeface="Century Gothic" panose="020B0502020202020204" pitchFamily="34" charset="0"/>
                <a:cs typeface="Times New Roman"/>
              </a:rPr>
              <a:t> now and in the future, so we are around to work toward the change autistic people have told us they want to see.</a:t>
            </a:r>
            <a:endParaRPr lang="en-US" sz="1800" dirty="0">
              <a:solidFill>
                <a:srgbClr val="4203BF"/>
              </a:solidFill>
              <a:latin typeface="Century Gothic" panose="020B0502020202020204" pitchFamily="34" charset="0"/>
            </a:endParaRPr>
          </a:p>
          <a:p>
            <a:pPr>
              <a:buClr>
                <a:srgbClr val="E525CC"/>
              </a:buClr>
            </a:pPr>
            <a:endParaRPr lang="en-US" sz="1800" dirty="0">
              <a:solidFill>
                <a:srgbClr val="4203BF"/>
              </a:solidFill>
              <a:latin typeface="Century Gothic" panose="020B0502020202020204" pitchFamily="34" charset="0"/>
            </a:endParaRPr>
          </a:p>
          <a:p>
            <a:pPr>
              <a:buClr>
                <a:srgbClr val="E525CC"/>
              </a:buClr>
            </a:pPr>
            <a:endParaRPr lang="en-US" sz="1800" dirty="0">
              <a:solidFill>
                <a:srgbClr val="4203BF"/>
              </a:solidFill>
              <a:latin typeface="Century Gothic" panose="020B0502020202020204" pitchFamily="34" charset="0"/>
            </a:endParaRPr>
          </a:p>
          <a:p>
            <a:pPr>
              <a:buClr>
                <a:srgbClr val="E525CC"/>
              </a:buClr>
            </a:pPr>
            <a:endParaRPr lang="en-US" sz="1800" dirty="0">
              <a:solidFill>
                <a:srgbClr val="4203BF"/>
              </a:solidFill>
              <a:latin typeface="Century Gothic" panose="020B0502020202020204" pitchFamily="34" charset="0"/>
            </a:endParaRPr>
          </a:p>
        </p:txBody>
      </p:sp>
      <p:pic>
        <p:nvPicPr>
          <p:cNvPr id="7" name="Picture 6">
            <a:extLst>
              <a:ext uri="{FF2B5EF4-FFF2-40B4-BE49-F238E27FC236}">
                <a16:creationId xmlns:a16="http://schemas.microsoft.com/office/drawing/2014/main" id="{A9335D35-68EB-0A90-0444-4E5B96DBF403}"/>
              </a:ext>
            </a:extLst>
          </p:cNvPr>
          <p:cNvPicPr>
            <a:picLocks noChangeAspect="1"/>
          </p:cNvPicPr>
          <p:nvPr/>
        </p:nvPicPr>
        <p:blipFill rotWithShape="1">
          <a:blip r:embed="rId3"/>
          <a:srcRect l="34543" t="22268" r="34554" b="22793"/>
          <a:stretch/>
        </p:blipFill>
        <p:spPr>
          <a:xfrm>
            <a:off x="7607450" y="1898245"/>
            <a:ext cx="3598666" cy="3598666"/>
          </a:xfrm>
          <a:prstGeom prst="rect">
            <a:avLst/>
          </a:prstGeom>
          <a:effectLst/>
        </p:spPr>
      </p:pic>
      <p:sp>
        <p:nvSpPr>
          <p:cNvPr id="3" name="Oval 2">
            <a:extLst>
              <a:ext uri="{FF2B5EF4-FFF2-40B4-BE49-F238E27FC236}">
                <a16:creationId xmlns:a16="http://schemas.microsoft.com/office/drawing/2014/main" id="{49243B63-2DB0-1CB3-E8D8-48286DD0F0BA}"/>
              </a:ext>
            </a:extLst>
          </p:cNvPr>
          <p:cNvSpPr/>
          <p:nvPr/>
        </p:nvSpPr>
        <p:spPr>
          <a:xfrm>
            <a:off x="7265158" y="5953918"/>
            <a:ext cx="4284584" cy="717322"/>
          </a:xfrm>
          <a:prstGeom prst="ellipse">
            <a:avLst/>
          </a:prstGeom>
          <a:solidFill>
            <a:schemeClr val="bg1">
              <a:lumMod val="8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86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5656-2E08-C240-815D-F26127C1A131}"/>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4203BF"/>
                </a:solidFill>
                <a:latin typeface="Century Gothic" panose="020B0502020202020204" pitchFamily="34" charset="0"/>
              </a:rPr>
              <a:t>Programme</a:t>
            </a:r>
            <a:r>
              <a:rPr lang="en-US" b="1" dirty="0">
                <a:solidFill>
                  <a:srgbClr val="4203BF"/>
                </a:solidFill>
                <a:latin typeface="Century Gothic" panose="020B0502020202020204" pitchFamily="34" charset="0"/>
              </a:rPr>
              <a:t> of change</a:t>
            </a:r>
          </a:p>
        </p:txBody>
      </p:sp>
      <p:sp>
        <p:nvSpPr>
          <p:cNvPr id="4" name="Subtitle 2">
            <a:extLst>
              <a:ext uri="{FF2B5EF4-FFF2-40B4-BE49-F238E27FC236}">
                <a16:creationId xmlns:a16="http://schemas.microsoft.com/office/drawing/2014/main" id="{A0D49F9E-9270-8E40-9289-E925B6766956}"/>
              </a:ext>
            </a:extLst>
          </p:cNvPr>
          <p:cNvSpPr txBox="1">
            <a:spLocks/>
          </p:cNvSpPr>
          <p:nvPr/>
        </p:nvSpPr>
        <p:spPr>
          <a:xfrm>
            <a:off x="642259" y="1989138"/>
            <a:ext cx="5159452" cy="3564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525CC"/>
              </a:buClr>
            </a:pPr>
            <a:r>
              <a:rPr lang="en-US" sz="1800" dirty="0">
                <a:solidFill>
                  <a:srgbClr val="4203BF"/>
                </a:solidFill>
                <a:latin typeface="Century Gothic" panose="020B0502020202020204" pitchFamily="34" charset="0"/>
              </a:rPr>
              <a:t>We have embarked on a </a:t>
            </a:r>
            <a:r>
              <a:rPr lang="en-US" sz="1800" dirty="0" err="1">
                <a:solidFill>
                  <a:srgbClr val="4203BF"/>
                </a:solidFill>
                <a:latin typeface="Century Gothic" panose="020B0502020202020204" pitchFamily="34" charset="0"/>
              </a:rPr>
              <a:t>programme</a:t>
            </a:r>
            <a:r>
              <a:rPr lang="en-US" sz="1800" dirty="0">
                <a:solidFill>
                  <a:srgbClr val="4203BF"/>
                </a:solidFill>
                <a:latin typeface="Century Gothic" panose="020B0502020202020204" pitchFamily="34" charset="0"/>
              </a:rPr>
              <a:t> of change across the </a:t>
            </a:r>
            <a:r>
              <a:rPr lang="en-US" sz="1800" dirty="0" err="1">
                <a:solidFill>
                  <a:srgbClr val="4203BF"/>
                </a:solidFill>
                <a:latin typeface="Century Gothic" panose="020B0502020202020204" pitchFamily="34" charset="0"/>
              </a:rPr>
              <a:t>organisation</a:t>
            </a:r>
            <a:r>
              <a:rPr lang="en-US" sz="1800" dirty="0">
                <a:solidFill>
                  <a:srgbClr val="4203BF"/>
                </a:solidFill>
                <a:latin typeface="Century Gothic" panose="020B0502020202020204" pitchFamily="34" charset="0"/>
              </a:rPr>
              <a:t>.</a:t>
            </a:r>
          </a:p>
          <a:p>
            <a:pPr>
              <a:buClr>
                <a:srgbClr val="E525CC"/>
              </a:buClr>
            </a:pPr>
            <a:r>
              <a:rPr lang="en-US" sz="1800" dirty="0">
                <a:solidFill>
                  <a:srgbClr val="4203BF"/>
                </a:solidFill>
                <a:latin typeface="Century Gothic" panose="020B0502020202020204" pitchFamily="34" charset="0"/>
              </a:rPr>
              <a:t>Invested in new systems and processes to drive efficiency and strengthen the delivery of our work.</a:t>
            </a:r>
          </a:p>
          <a:p>
            <a:pPr>
              <a:buClr>
                <a:srgbClr val="E525CC"/>
              </a:buClr>
            </a:pPr>
            <a:r>
              <a:rPr lang="en-US" sz="1800" dirty="0">
                <a:solidFill>
                  <a:srgbClr val="4203BF"/>
                </a:solidFill>
                <a:latin typeface="Century Gothic" panose="020B0502020202020204" pitchFamily="34" charset="0"/>
              </a:rPr>
              <a:t>Looked at how we can have the most efficient and effective model for our corporate services, whilst cutting costs in these areas.</a:t>
            </a:r>
          </a:p>
          <a:p>
            <a:pPr>
              <a:buClr>
                <a:srgbClr val="E525CC"/>
              </a:buClr>
            </a:pPr>
            <a:r>
              <a:rPr lang="en-US" sz="1800" dirty="0">
                <a:solidFill>
                  <a:srgbClr val="4203BF"/>
                </a:solidFill>
                <a:latin typeface="Century Gothic" panose="020B0502020202020204" pitchFamily="34" charset="0"/>
              </a:rPr>
              <a:t>Restructured some areas of National </a:t>
            </a:r>
            <a:r>
              <a:rPr lang="en-US" sz="1800" dirty="0" err="1">
                <a:solidFill>
                  <a:srgbClr val="4203BF"/>
                </a:solidFill>
                <a:latin typeface="Century Gothic" panose="020B0502020202020204" pitchFamily="34" charset="0"/>
              </a:rPr>
              <a:t>Programmes</a:t>
            </a:r>
            <a:r>
              <a:rPr lang="en-US" sz="1800" dirty="0">
                <a:solidFill>
                  <a:srgbClr val="4203BF"/>
                </a:solidFill>
                <a:latin typeface="Century Gothic" panose="020B0502020202020204" pitchFamily="34" charset="0"/>
              </a:rPr>
              <a:t> to focus on the delivery of our new strategy.</a:t>
            </a:r>
          </a:p>
          <a:p>
            <a:pPr>
              <a:buClr>
                <a:srgbClr val="E525CC"/>
              </a:buClr>
            </a:pPr>
            <a:endParaRPr lang="en-US" sz="1800" dirty="0">
              <a:solidFill>
                <a:srgbClr val="4203BF"/>
              </a:solidFill>
              <a:latin typeface="Century Gothic" panose="020B0502020202020204" pitchFamily="34" charset="0"/>
            </a:endParaRPr>
          </a:p>
          <a:p>
            <a:pPr>
              <a:buClr>
                <a:srgbClr val="E525CC"/>
              </a:buClr>
            </a:pPr>
            <a:endParaRPr lang="en-US" sz="1800" dirty="0">
              <a:solidFill>
                <a:srgbClr val="4203BF"/>
              </a:solidFill>
              <a:latin typeface="Century Gothic" panose="020B0502020202020204" pitchFamily="34" charset="0"/>
            </a:endParaRPr>
          </a:p>
          <a:p>
            <a:pPr>
              <a:buClr>
                <a:srgbClr val="E525CC"/>
              </a:buClr>
            </a:pPr>
            <a:endParaRPr lang="en-US" sz="1800" dirty="0">
              <a:solidFill>
                <a:srgbClr val="4203BF"/>
              </a:solidFill>
              <a:latin typeface="Century Gothic" panose="020B0502020202020204" pitchFamily="34" charset="0"/>
            </a:endParaRPr>
          </a:p>
        </p:txBody>
      </p:sp>
      <p:sp>
        <p:nvSpPr>
          <p:cNvPr id="3" name="Oval 2">
            <a:extLst>
              <a:ext uri="{FF2B5EF4-FFF2-40B4-BE49-F238E27FC236}">
                <a16:creationId xmlns:a16="http://schemas.microsoft.com/office/drawing/2014/main" id="{8A5326F5-0DE0-93AB-2A2F-C6781C328886}"/>
              </a:ext>
            </a:extLst>
          </p:cNvPr>
          <p:cNvSpPr/>
          <p:nvPr/>
        </p:nvSpPr>
        <p:spPr>
          <a:xfrm>
            <a:off x="7265157" y="5953918"/>
            <a:ext cx="4284584" cy="717322"/>
          </a:xfrm>
          <a:prstGeom prst="ellipse">
            <a:avLst/>
          </a:prstGeom>
          <a:solidFill>
            <a:schemeClr val="bg1">
              <a:lumMod val="8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B7D604F-F7D8-E8E5-F435-B8A4EA5983D4}"/>
              </a:ext>
            </a:extLst>
          </p:cNvPr>
          <p:cNvPicPr>
            <a:picLocks noChangeAspect="1"/>
          </p:cNvPicPr>
          <p:nvPr/>
        </p:nvPicPr>
        <p:blipFill rotWithShape="1">
          <a:blip r:embed="rId3"/>
          <a:srcRect l="27659" t="10512" r="27676" b="10084"/>
          <a:stretch/>
        </p:blipFill>
        <p:spPr>
          <a:xfrm>
            <a:off x="7607449" y="1898245"/>
            <a:ext cx="3598666" cy="3598666"/>
          </a:xfrm>
          <a:prstGeom prst="rect">
            <a:avLst/>
          </a:prstGeom>
          <a:effectLst/>
        </p:spPr>
      </p:pic>
    </p:spTree>
    <p:extLst>
      <p:ext uri="{BB962C8B-B14F-4D97-AF65-F5344CB8AC3E}">
        <p14:creationId xmlns:p14="http://schemas.microsoft.com/office/powerpoint/2010/main" val="320947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5656-2E08-C240-815D-F26127C1A131}"/>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203BF"/>
                </a:solidFill>
                <a:latin typeface="Century Gothic" panose="020B0502020202020204" pitchFamily="34" charset="0"/>
              </a:rPr>
              <a:t>Children’s Residential</a:t>
            </a:r>
          </a:p>
        </p:txBody>
      </p:sp>
      <p:sp>
        <p:nvSpPr>
          <p:cNvPr id="4" name="Subtitle 2">
            <a:extLst>
              <a:ext uri="{FF2B5EF4-FFF2-40B4-BE49-F238E27FC236}">
                <a16:creationId xmlns:a16="http://schemas.microsoft.com/office/drawing/2014/main" id="{A0D49F9E-9270-8E40-9289-E925B6766956}"/>
              </a:ext>
            </a:extLst>
          </p:cNvPr>
          <p:cNvSpPr txBox="1">
            <a:spLocks/>
          </p:cNvSpPr>
          <p:nvPr/>
        </p:nvSpPr>
        <p:spPr>
          <a:xfrm>
            <a:off x="642259" y="1985825"/>
            <a:ext cx="6461926" cy="28876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E525CC"/>
              </a:buClr>
            </a:pPr>
            <a:r>
              <a:rPr lang="en-US" sz="1800" dirty="0">
                <a:solidFill>
                  <a:srgbClr val="4203BF"/>
                </a:solidFill>
                <a:latin typeface="Century Gothic" panose="020B0502020202020204" pitchFamily="34" charset="0"/>
              </a:rPr>
              <a:t>Made the difficult but necessary decision to close two of our residential children’s services and put the third up for sale.</a:t>
            </a:r>
          </a:p>
          <a:p>
            <a:pPr>
              <a:lnSpc>
                <a:spcPct val="100000"/>
              </a:lnSpc>
              <a:buClr>
                <a:srgbClr val="E525CC"/>
              </a:buClr>
            </a:pPr>
            <a:r>
              <a:rPr lang="en-GB" sz="1800" b="0" i="0" u="none" strike="noStrike" dirty="0">
                <a:solidFill>
                  <a:srgbClr val="4203BF"/>
                </a:solidFill>
                <a:effectLst/>
                <a:latin typeface="Century Gothic" panose="020B0502020202020204" pitchFamily="34" charset="0"/>
              </a:rPr>
              <a:t>The closures of </a:t>
            </a:r>
            <a:r>
              <a:rPr lang="en-GB" sz="1800" b="0" i="0" u="none" strike="noStrike" dirty="0" err="1">
                <a:solidFill>
                  <a:srgbClr val="4203BF"/>
                </a:solidFill>
                <a:effectLst/>
                <a:latin typeface="Century Gothic" panose="020B0502020202020204" pitchFamily="34" charset="0"/>
              </a:rPr>
              <a:t>Thurnscoe</a:t>
            </a:r>
            <a:r>
              <a:rPr lang="en-GB" sz="1800" b="0" i="0" u="none" strike="noStrike" dirty="0">
                <a:solidFill>
                  <a:srgbClr val="4203BF"/>
                </a:solidFill>
                <a:effectLst/>
                <a:latin typeface="Century Gothic" panose="020B0502020202020204" pitchFamily="34" charset="0"/>
              </a:rPr>
              <a:t> House and The Lodge were completed by the beginning of the new school year 2023-2024.</a:t>
            </a:r>
          </a:p>
          <a:p>
            <a:pPr>
              <a:lnSpc>
                <a:spcPct val="100000"/>
              </a:lnSpc>
              <a:buClr>
                <a:srgbClr val="E525CC"/>
              </a:buClr>
            </a:pPr>
            <a:r>
              <a:rPr lang="en-US" sz="1800" dirty="0">
                <a:solidFill>
                  <a:srgbClr val="4203BF"/>
                </a:solidFill>
                <a:latin typeface="Century Gothic" panose="020B0502020202020204" pitchFamily="34" charset="0"/>
              </a:rPr>
              <a:t>We are currently investigating options for the sale of Clayton Croft, which will take place some time in the next financial year.</a:t>
            </a:r>
          </a:p>
        </p:txBody>
      </p:sp>
    </p:spTree>
    <p:extLst>
      <p:ext uri="{BB962C8B-B14F-4D97-AF65-F5344CB8AC3E}">
        <p14:creationId xmlns:p14="http://schemas.microsoft.com/office/powerpoint/2010/main" val="287101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5656-2E08-C240-815D-F26127C1A131}"/>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203BF"/>
                </a:solidFill>
                <a:latin typeface="Century Gothic" panose="020B0502020202020204" pitchFamily="34" charset="0"/>
              </a:rPr>
              <a:t>Adult services</a:t>
            </a:r>
          </a:p>
        </p:txBody>
      </p:sp>
      <p:sp>
        <p:nvSpPr>
          <p:cNvPr id="4" name="Subtitle 2">
            <a:extLst>
              <a:ext uri="{FF2B5EF4-FFF2-40B4-BE49-F238E27FC236}">
                <a16:creationId xmlns:a16="http://schemas.microsoft.com/office/drawing/2014/main" id="{A0D49F9E-9270-8E40-9289-E925B6766956}"/>
              </a:ext>
            </a:extLst>
          </p:cNvPr>
          <p:cNvSpPr txBox="1">
            <a:spLocks/>
          </p:cNvSpPr>
          <p:nvPr/>
        </p:nvSpPr>
        <p:spPr>
          <a:xfrm>
            <a:off x="642258" y="1989138"/>
            <a:ext cx="7828502" cy="39624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525CC"/>
              </a:buClr>
            </a:pPr>
            <a:r>
              <a:rPr lang="en-US" sz="1800" dirty="0">
                <a:solidFill>
                  <a:srgbClr val="4203BF"/>
                </a:solidFill>
                <a:latin typeface="Century Gothic"/>
                <a:cs typeface="Arial"/>
              </a:rPr>
              <a:t>Focused on turnaround activity with a number of rolling parts such as a neutral vendor model and reducing agency costs.</a:t>
            </a:r>
          </a:p>
          <a:p>
            <a:pPr>
              <a:buClr>
                <a:srgbClr val="E525CC"/>
              </a:buClr>
            </a:pPr>
            <a:r>
              <a:rPr lang="en-US" sz="1800" dirty="0">
                <a:solidFill>
                  <a:srgbClr val="4203BF"/>
                </a:solidFill>
                <a:latin typeface="Century Gothic"/>
                <a:cs typeface="Arial"/>
              </a:rPr>
              <a:t>We have been in negotiation with funders whose level of funding has not kept pace with the cost of delivering our services. </a:t>
            </a:r>
            <a:endParaRPr lang="en-US" dirty="0">
              <a:latin typeface="Century Gothic"/>
            </a:endParaRPr>
          </a:p>
          <a:p>
            <a:pPr>
              <a:buClr>
                <a:srgbClr val="E525CC"/>
              </a:buClr>
            </a:pPr>
            <a:r>
              <a:rPr lang="en-US" sz="1800" dirty="0">
                <a:solidFill>
                  <a:srgbClr val="4203BF"/>
                </a:solidFill>
                <a:latin typeface="Century Gothic"/>
                <a:cs typeface="Arial"/>
              </a:rPr>
              <a:t>The quality of our services and the safety of the people we support has been the cornerstone of this work.</a:t>
            </a:r>
            <a:endParaRPr lang="en-US" sz="1800" dirty="0">
              <a:solidFill>
                <a:srgbClr val="4203BF"/>
              </a:solidFill>
              <a:latin typeface="Century Gothic" panose="020B0502020202020204" pitchFamily="34" charset="0"/>
              <a:cs typeface="Arial"/>
            </a:endParaRPr>
          </a:p>
          <a:p>
            <a:pPr>
              <a:buClr>
                <a:srgbClr val="E525CC"/>
              </a:buClr>
            </a:pPr>
            <a:r>
              <a:rPr lang="en-US" sz="1800" dirty="0">
                <a:solidFill>
                  <a:srgbClr val="4203BF"/>
                </a:solidFill>
                <a:latin typeface="Century Gothic"/>
                <a:cs typeface="Arial"/>
              </a:rPr>
              <a:t>Without the necessary uplifts we can</a:t>
            </a:r>
            <a:r>
              <a:rPr lang="en-US" sz="1800" dirty="0">
                <a:solidFill>
                  <a:srgbClr val="4203BF"/>
                </a:solidFill>
                <a:latin typeface="Century Gothic"/>
                <a:ea typeface="+mn-lt"/>
                <a:cs typeface="Arial"/>
              </a:rPr>
              <a:t> no longer</a:t>
            </a:r>
            <a:r>
              <a:rPr lang="en-US" sz="1800" dirty="0">
                <a:solidFill>
                  <a:srgbClr val="4203BF"/>
                </a:solidFill>
                <a:latin typeface="Century Gothic"/>
                <a:ea typeface="+mn-lt"/>
                <a:cs typeface="+mn-lt"/>
              </a:rPr>
              <a:t> provide our services safely and to the high standard that we and families expect and demand.</a:t>
            </a:r>
            <a:endParaRPr lang="en-US" sz="1800" dirty="0">
              <a:solidFill>
                <a:srgbClr val="4203BF"/>
              </a:solidFill>
              <a:latin typeface="Century Gothic" panose="020B0502020202020204" pitchFamily="34" charset="0"/>
              <a:cs typeface="Calibri"/>
            </a:endParaRPr>
          </a:p>
          <a:p>
            <a:pPr>
              <a:buClr>
                <a:srgbClr val="E525CC"/>
              </a:buClr>
            </a:pPr>
            <a:r>
              <a:rPr lang="en-US" sz="1800" dirty="0">
                <a:solidFill>
                  <a:srgbClr val="4203BF"/>
                </a:solidFill>
                <a:latin typeface="Century Gothic"/>
                <a:cs typeface="Calibri"/>
              </a:rPr>
              <a:t>Some funders were able to meet the increase.</a:t>
            </a:r>
            <a:endParaRPr lang="en-US" sz="1800" dirty="0">
              <a:solidFill>
                <a:srgbClr val="4203BF"/>
              </a:solidFill>
              <a:latin typeface="Century Gothic" panose="020B0502020202020204" pitchFamily="34" charset="0"/>
              <a:cs typeface="Calibri"/>
            </a:endParaRPr>
          </a:p>
          <a:p>
            <a:pPr>
              <a:buClr>
                <a:srgbClr val="E525CC"/>
              </a:buClr>
            </a:pPr>
            <a:r>
              <a:rPr lang="en-US" sz="1800" dirty="0">
                <a:solidFill>
                  <a:srgbClr val="4203BF"/>
                </a:solidFill>
                <a:latin typeface="Century Gothic"/>
                <a:cs typeface="Calibri"/>
              </a:rPr>
              <a:t>Other funders were not, and we were left with no choice but to serve notice on a number of individual contracts.</a:t>
            </a:r>
          </a:p>
          <a:p>
            <a:pPr>
              <a:buClr>
                <a:srgbClr val="E525CC"/>
              </a:buClr>
            </a:pPr>
            <a:r>
              <a:rPr lang="en-US" sz="1800" dirty="0">
                <a:solidFill>
                  <a:srgbClr val="4203BF"/>
                </a:solidFill>
                <a:latin typeface="Century Gothic"/>
                <a:cs typeface="Calibri"/>
              </a:rPr>
              <a:t>In some cases, this impacted the viability of a service as a whole and we had to take the decision to close these services.</a:t>
            </a:r>
            <a:endParaRPr lang="en-US" sz="1800" dirty="0">
              <a:solidFill>
                <a:srgbClr val="4203BF"/>
              </a:solidFill>
              <a:latin typeface="Century Gothic" panose="020B0502020202020204" pitchFamily="34" charset="0"/>
            </a:endParaRPr>
          </a:p>
          <a:p>
            <a:pPr>
              <a:buClr>
                <a:srgbClr val="E525CC"/>
              </a:buClr>
            </a:pPr>
            <a:endParaRPr lang="en-US" sz="1800"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182461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5656-2E08-C240-815D-F26127C1A131}"/>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203BF"/>
                </a:solidFill>
                <a:latin typeface="Century Gothic" panose="020B0502020202020204" pitchFamily="34" charset="0"/>
              </a:rPr>
              <a:t>The coming year</a:t>
            </a:r>
          </a:p>
        </p:txBody>
      </p:sp>
      <p:sp>
        <p:nvSpPr>
          <p:cNvPr id="4" name="Subtitle 2">
            <a:extLst>
              <a:ext uri="{FF2B5EF4-FFF2-40B4-BE49-F238E27FC236}">
                <a16:creationId xmlns:a16="http://schemas.microsoft.com/office/drawing/2014/main" id="{A0D49F9E-9270-8E40-9289-E925B6766956}"/>
              </a:ext>
            </a:extLst>
          </p:cNvPr>
          <p:cNvSpPr txBox="1">
            <a:spLocks/>
          </p:cNvSpPr>
          <p:nvPr/>
        </p:nvSpPr>
        <p:spPr>
          <a:xfrm>
            <a:off x="642260" y="1989138"/>
            <a:ext cx="4644444" cy="18921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525CC"/>
              </a:buClr>
            </a:pPr>
            <a:r>
              <a:rPr lang="en-US" sz="1800" dirty="0">
                <a:solidFill>
                  <a:srgbClr val="4203BF"/>
                </a:solidFill>
                <a:latin typeface="Century Gothic" panose="020B0502020202020204" pitchFamily="34" charset="0"/>
              </a:rPr>
              <a:t>An ambitious </a:t>
            </a:r>
            <a:r>
              <a:rPr lang="en-US" sz="1800" dirty="0" err="1">
                <a:solidFill>
                  <a:srgbClr val="4203BF"/>
                </a:solidFill>
                <a:latin typeface="Century Gothic" panose="020B0502020202020204" pitchFamily="34" charset="0"/>
              </a:rPr>
              <a:t>programme</a:t>
            </a:r>
            <a:r>
              <a:rPr lang="en-US" sz="1800" dirty="0">
                <a:solidFill>
                  <a:srgbClr val="4203BF"/>
                </a:solidFill>
                <a:latin typeface="Century Gothic" panose="020B0502020202020204" pitchFamily="34" charset="0"/>
              </a:rPr>
              <a:t> of change but a necessary one.</a:t>
            </a:r>
          </a:p>
          <a:p>
            <a:pPr>
              <a:buClr>
                <a:srgbClr val="E525CC"/>
              </a:buClr>
            </a:pPr>
            <a:r>
              <a:rPr lang="en-US" sz="1800" dirty="0">
                <a:solidFill>
                  <a:srgbClr val="4203BF"/>
                </a:solidFill>
                <a:latin typeface="Century Gothic" panose="020B0502020202020204" pitchFamily="34" charset="0"/>
              </a:rPr>
              <a:t>The actions we take now will ensure a sustainable and viable foundation from which we can move forward to deliver our strategy and build a society that works for autistic people.</a:t>
            </a:r>
            <a:endParaRPr lang="en-US" sz="1800" dirty="0">
              <a:solidFill>
                <a:srgbClr val="E525CC"/>
              </a:solidFill>
              <a:latin typeface="Century Gothic" panose="020B0502020202020204" pitchFamily="34" charset="0"/>
            </a:endParaRPr>
          </a:p>
          <a:p>
            <a:pPr>
              <a:buClr>
                <a:srgbClr val="E525CC"/>
              </a:buClr>
            </a:pPr>
            <a:endParaRPr lang="en-US" sz="1800" dirty="0">
              <a:solidFill>
                <a:srgbClr val="4203BF"/>
              </a:solidFill>
              <a:latin typeface="Century Gothic" panose="020B0502020202020204" pitchFamily="34" charset="0"/>
            </a:endParaRPr>
          </a:p>
          <a:p>
            <a:pPr>
              <a:buClr>
                <a:srgbClr val="E525CC"/>
              </a:buClr>
            </a:pPr>
            <a:endParaRPr lang="en-US" sz="1800" dirty="0">
              <a:solidFill>
                <a:srgbClr val="4203BF"/>
              </a:solidFill>
              <a:latin typeface="Century Gothic" panose="020B0502020202020204" pitchFamily="34" charset="0"/>
            </a:endParaRPr>
          </a:p>
        </p:txBody>
      </p:sp>
      <p:pic>
        <p:nvPicPr>
          <p:cNvPr id="7" name="Picture 6" descr="Two men sitting on a log in the sand&#10;&#10;Description automatically generated">
            <a:extLst>
              <a:ext uri="{FF2B5EF4-FFF2-40B4-BE49-F238E27FC236}">
                <a16:creationId xmlns:a16="http://schemas.microsoft.com/office/drawing/2014/main" id="{DFB977CE-425A-B649-3C70-E90498E0DFD5}"/>
              </a:ext>
            </a:extLst>
          </p:cNvPr>
          <p:cNvPicPr>
            <a:picLocks noChangeAspect="1"/>
          </p:cNvPicPr>
          <p:nvPr/>
        </p:nvPicPr>
        <p:blipFill rotWithShape="1">
          <a:blip r:embed="rId3"/>
          <a:srcRect l="1281" t="4168" r="18120" b="2143"/>
          <a:stretch/>
        </p:blipFill>
        <p:spPr>
          <a:xfrm>
            <a:off x="5790269" y="1898234"/>
            <a:ext cx="5885794" cy="4414345"/>
          </a:xfrm>
          <a:prstGeom prst="rect">
            <a:avLst/>
          </a:prstGeom>
          <a:effectLst>
            <a:outerShdw blurRad="190500" dist="63500" dir="2700000" sx="102000" sy="102000" algn="tl" rotWithShape="0">
              <a:prstClr val="black">
                <a:alpha val="9686"/>
              </a:prstClr>
            </a:outerShdw>
          </a:effectLst>
        </p:spPr>
      </p:pic>
    </p:spTree>
    <p:extLst>
      <p:ext uri="{BB962C8B-B14F-4D97-AF65-F5344CB8AC3E}">
        <p14:creationId xmlns:p14="http://schemas.microsoft.com/office/powerpoint/2010/main" val="3773917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E9566EF2A7A14A882AE478641152A2" ma:contentTypeVersion="22" ma:contentTypeDescription="Create a new document." ma:contentTypeScope="" ma:versionID="453ddec827e0ace7e3b388087d7d86ef">
  <xsd:schema xmlns:xsd="http://www.w3.org/2001/XMLSchema" xmlns:xs="http://www.w3.org/2001/XMLSchema" xmlns:p="http://schemas.microsoft.com/office/2006/metadata/properties" xmlns:ns1="http://schemas.microsoft.com/sharepoint/v3" xmlns:ns2="d938a40e-0371-441e-a2c4-dd7fa13d0f40" xmlns:ns3="bd0a3594-5893-482c-98aa-cdfc1b289344" targetNamespace="http://schemas.microsoft.com/office/2006/metadata/properties" ma:root="true" ma:fieldsID="67e7334a7b62acf58fd697c082281c52" ns1:_="" ns2:_="" ns3:_="">
    <xsd:import namespace="http://schemas.microsoft.com/sharepoint/v3"/>
    <xsd:import namespace="d938a40e-0371-441e-a2c4-dd7fa13d0f40"/>
    <xsd:import namespace="bd0a3594-5893-482c-98aa-cdfc1b2893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Date" minOccurs="0"/>
                <xsd:element ref="ns2:Number"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38a40e-0371-441e-a2c4-dd7fa13d0f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Date" ma:index="22" nillable="true" ma:displayName="Date" ma:format="DateOnly" ma:internalName="Date">
      <xsd:simpleType>
        <xsd:restriction base="dms:DateTime"/>
      </xsd:simpleType>
    </xsd:element>
    <xsd:element name="Number" ma:index="23" nillable="true" ma:displayName="Number" ma:format="Dropdown" ma:internalName="Number" ma:percentage="FALSE">
      <xsd:simpleType>
        <xsd:restriction base="dms:Number"/>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f54e030-4697-47ce-ac81-04e7ed3ddc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0a3594-5893-482c-98aa-cdfc1b2893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694d9860-b1b3-4cd2-a7e1-1f596c52cefe}" ma:internalName="TaxCatchAll" ma:showField="CatchAllData" ma:web="bd0a3594-5893-482c-98aa-cdfc1b2893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Date xmlns="d938a40e-0371-441e-a2c4-dd7fa13d0f40" xsi:nil="true"/>
    <Number xmlns="d938a40e-0371-441e-a2c4-dd7fa13d0f40" xsi:nil="true"/>
    <lcf76f155ced4ddcb4097134ff3c332f xmlns="d938a40e-0371-441e-a2c4-dd7fa13d0f40">
      <Terms xmlns="http://schemas.microsoft.com/office/infopath/2007/PartnerControls"/>
    </lcf76f155ced4ddcb4097134ff3c332f>
    <TaxCatchAll xmlns="bd0a3594-5893-482c-98aa-cdfc1b28934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63D34F-94BA-4A47-B5EC-04EE6D4A74F6}"/>
</file>

<file path=customXml/itemProps2.xml><?xml version="1.0" encoding="utf-8"?>
<ds:datastoreItem xmlns:ds="http://schemas.openxmlformats.org/officeDocument/2006/customXml" ds:itemID="{793A4924-D839-4136-A186-8A2E0F99F3D9}">
  <ds:schemaRefs>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8e0829a0-7b5d-491e-87af-3904983c30a1"/>
    <ds:schemaRef ds:uri="http://schemas.microsoft.com/office/2006/documentManagement/types"/>
    <ds:schemaRef ds:uri="f93bdada-44b2-405c-986f-959681349650"/>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FD47722-564B-464A-A145-9AE4E601B1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TotalTime>
  <Words>1507</Words>
  <PresentationFormat>Widescreen</PresentationFormat>
  <Paragraphs>83</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Delivering our new strategy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2018-09-21T15:04:16Z</dcterms:created>
  <dcterms:modified xsi:type="dcterms:W3CDTF">2023-11-09T11:10:52Z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0x010100EEE9566EF2A7A14A882AE478641152A2</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y fmtid="{D5CDD505-2E9C-101B-9397-08002B2CF9AE}" pid="8" name="TaxKeyword">
    <vt:lpwstr/>
  </property>
  <property fmtid="{D5CDD505-2E9C-101B-9397-08002B2CF9AE}" pid="9" name="ComplianceAssetId">
    <vt:lpwstr/>
  </property>
  <property fmtid="{D5CDD505-2E9C-101B-9397-08002B2CF9AE}" pid="10" name="d5bb333394e44c6e9e3deb311025e7ec">
    <vt:lpwstr/>
  </property>
  <property fmtid="{D5CDD505-2E9C-101B-9397-08002B2CF9AE}" pid="11" name="Location1">
    <vt:lpwstr/>
  </property>
  <property fmtid="{D5CDD505-2E9C-101B-9397-08002B2CF9AE}" pid="12" name="Type_x0020_of_x0020_Document">
    <vt:lpwstr/>
  </property>
  <property fmtid="{D5CDD505-2E9C-101B-9397-08002B2CF9AE}" pid="13" name="TaxCatchAll">
    <vt:lpwstr/>
  </property>
  <property fmtid="{D5CDD505-2E9C-101B-9397-08002B2CF9AE}" pid="14" name="o8305b31184f4fa1991cf2b17dd9ea48">
    <vt:lpwstr/>
  </property>
  <property fmtid="{D5CDD505-2E9C-101B-9397-08002B2CF9AE}" pid="15" name="Departmemt">
    <vt:lpwstr/>
  </property>
  <property fmtid="{D5CDD505-2E9C-101B-9397-08002B2CF9AE}" pid="16" name="People">
    <vt:lpwstr/>
  </property>
  <property fmtid="{D5CDD505-2E9C-101B-9397-08002B2CF9AE}" pid="17" name="o66e851665aa4665b9d5bfbbc8f8fc95">
    <vt:lpwstr/>
  </property>
  <property fmtid="{D5CDD505-2E9C-101B-9397-08002B2CF9AE}" pid="18" name="f08650817bd14bc19146ca48f08fa875">
    <vt:lpwstr/>
  </property>
  <property fmtid="{D5CDD505-2E9C-101B-9397-08002B2CF9AE}" pid="19" name="Type of Document">
    <vt:lpwstr/>
  </property>
</Properties>
</file>