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68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Westbury" initials="SW" lastIdx="2" clrIdx="0">
    <p:extLst>
      <p:ext uri="{19B8F6BF-5375-455C-9EA6-DF929625EA0E}">
        <p15:presenceInfo xmlns:p15="http://schemas.microsoft.com/office/powerpoint/2012/main" userId="S::suzanne.westbury@nas.org.uk::dec76fa2-b3d2-45d0-91ca-4d9403d8ba43" providerId="AD"/>
      </p:ext>
    </p:extLst>
  </p:cmAuthor>
  <p:cmAuthor id="2" name="Paul Robinson" initials="PR" lastIdx="2" clrIdx="1">
    <p:extLst>
      <p:ext uri="{19B8F6BF-5375-455C-9EA6-DF929625EA0E}">
        <p15:presenceInfo xmlns:p15="http://schemas.microsoft.com/office/powerpoint/2012/main" userId="S::Paul.Robinson@nas.org.uk::98e6d2c5-b4a5-4ee0-80f0-b2b2343ddd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8"/>
    <p:restoredTop sz="77313" autoAdjust="0"/>
  </p:normalViewPr>
  <p:slideViewPr>
    <p:cSldViewPr snapToGrid="0" snapToObjects="1">
      <p:cViewPr varScale="1">
        <p:scale>
          <a:sx n="70" d="100"/>
          <a:sy n="70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0" d="100"/>
          <a:sy n="120" d="100"/>
        </p:scale>
        <p:origin x="498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F42A-B539-48FF-AA88-8FCDF9B9F352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948EA-34E9-41BD-8181-F97CDA1B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7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 point is 23/24 was a transitional year, with a significantly reduced deficit paving the way for a small surplus in 24/25.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948EA-34E9-41BD-8181-F97CDA1B5A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5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Income up, costs down, leading to a significantly reduced deficit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948EA-34E9-41BD-8181-F97CDA1B5A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1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Nothing to add beyond text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948EA-34E9-41BD-8181-F97CDA1B5A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3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points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Robust plan underpinned by directorate-level strategies.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Actions in place to reduce overheads.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Main challenge is Budget announcements in the face of lack of funding for social care.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948EA-34E9-41BD-8181-F97CDA1B5A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3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Emphasise Budget challenges.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948EA-34E9-41BD-8181-F97CDA1B5A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437971-7E15-FB4B-AFE1-BDF41D20F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1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9880B3-0634-F34C-BD10-9DF8770BB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DB302-3741-1A44-B29F-E1BDB248D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https://nasnet-my.sharepoint.com/personal/paul_robinson_nas_org_uk/Documents/Book1!Sheet1!R16C14:R24C1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D906-4661-7243-A4D7-58D7ED055B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97429" y="2091191"/>
            <a:ext cx="6553200" cy="1457551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6CDF6-574E-9E4C-B476-C9E09EEDD6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97429" y="3548743"/>
            <a:ext cx="7954960" cy="29023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 review of the 2023-24 Audited Accounts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Alastair Gilmartin-Smith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Trustee and Chair of Finance Committee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9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5656-2E08-C240-815D-F26127C1A131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Financial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03726-CDD9-A34D-B320-D7D8359F095B}"/>
              </a:ext>
            </a:extLst>
          </p:cNvPr>
          <p:cNvSpPr txBox="1">
            <a:spLocks/>
          </p:cNvSpPr>
          <p:nvPr/>
        </p:nvSpPr>
        <p:spPr>
          <a:xfrm>
            <a:off x="642258" y="1626849"/>
            <a:ext cx="9818913" cy="3916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2023-24 showed positive progress from the prior year. 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After adjusting for the removal of NAS Academies Trust in the prior year, income grew 2.5% and expenditure decreased by 0.7%. As a result, the deficit for the year was £752k, compared to £3.7m in the prior year. The deficit includes non-recurring restructuring costs of £782k.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The improvement in performance is due mainly to Adult Services negotiating fee uplifts of £4m while being able to hold costs broadly flat, supported by lower spend on agency staff.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Free reserves are £6m, down from £7.2m as 31 March 2023.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Cash decreased over the year by £3.3m. The main reason for this is two annual payments (£1.8m in total) made to the Brent Local Government Pension Scheme to reduce our liability.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In addition to these payments, actuarial factors in the most recent valuation of the Brent Local Government Pension Scheme have further reduced the deficit which now stands at £1.8m (compared to £4m at 31 March 2023).</a:t>
            </a:r>
            <a:endParaRPr lang="en-US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6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7369228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How the National Autistic Society is structured</a:t>
            </a:r>
            <a:endParaRPr lang="en-US" sz="40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5B52BC-CA31-3240-9FD4-7619B20BD31A}"/>
              </a:ext>
            </a:extLst>
          </p:cNvPr>
          <p:cNvSpPr txBox="1">
            <a:spLocks/>
          </p:cNvSpPr>
          <p:nvPr/>
        </p:nvSpPr>
        <p:spPr>
          <a:xfrm>
            <a:off x="642258" y="2088858"/>
            <a:ext cx="9818913" cy="39763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National Autistic Society</a:t>
            </a:r>
          </a:p>
          <a:p>
            <a:pPr lvl="1"/>
            <a:r>
              <a:rPr lang="en-US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National </a:t>
            </a:r>
            <a:r>
              <a:rPr lang="en-US" sz="20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Programmes</a:t>
            </a:r>
            <a:endParaRPr lang="en-US" sz="20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Adult Services</a:t>
            </a:r>
          </a:p>
          <a:p>
            <a:pPr lvl="1"/>
            <a:r>
              <a:rPr lang="en-US" sz="2000" dirty="0">
                <a:solidFill>
                  <a:srgbClr val="4203BF"/>
                </a:solidFill>
                <a:latin typeface="Century Gothic" panose="020B0502020202020204" pitchFamily="34" charset="0"/>
              </a:rPr>
              <a:t>Education Services </a:t>
            </a:r>
          </a:p>
          <a:p>
            <a:pPr lvl="2"/>
            <a:r>
              <a:rPr lang="en-US" sz="1600" dirty="0">
                <a:solidFill>
                  <a:srgbClr val="4203BF"/>
                </a:solidFill>
                <a:latin typeface="Century Gothic" panose="020B0502020202020204" pitchFamily="34" charset="0"/>
              </a:rPr>
              <a:t>Including NAS Independent Schools</a:t>
            </a:r>
          </a:p>
          <a:p>
            <a:endParaRPr 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6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Financial highlights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5B52BC-CA31-3240-9FD4-7619B20BD31A}"/>
              </a:ext>
            </a:extLst>
          </p:cNvPr>
          <p:cNvSpPr txBox="1">
            <a:spLocks/>
          </p:cNvSpPr>
          <p:nvPr/>
        </p:nvSpPr>
        <p:spPr>
          <a:xfrm>
            <a:off x="642258" y="1375794"/>
            <a:ext cx="9818913" cy="48152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08711D-E5CD-4103-B9D2-DBC8ED7ECD8F}"/>
              </a:ext>
            </a:extLst>
          </p:cNvPr>
          <p:cNvSpPr txBox="1"/>
          <p:nvPr/>
        </p:nvSpPr>
        <p:spPr>
          <a:xfrm>
            <a:off x="730704" y="5538653"/>
            <a:ext cx="518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203BF"/>
                </a:solidFill>
              </a:rPr>
              <a:t>* NASAT results represent the deficit incurred in the nine months prior to separation on 31 December 2022.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1DF4A9C-11C3-82B8-3CF2-178AFCB85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72705"/>
              </p:ext>
            </p:extLst>
          </p:nvPr>
        </p:nvGraphicFramePr>
        <p:xfrm>
          <a:off x="2946400" y="2208438"/>
          <a:ext cx="6299199" cy="2761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3968850" imgH="1739854" progId="Excel.Sheet.12">
                  <p:link updateAutomatic="1"/>
                </p:oleObj>
              </mc:Choice>
              <mc:Fallback>
                <p:oleObj name="Worksheet" r:id="rId4" imgW="3968850" imgH="1739854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1DF4A9C-11C3-82B8-3CF2-178AFCB85B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6400" y="2208438"/>
                        <a:ext cx="6299199" cy="2761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02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Cash and reserves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5B52BC-CA31-3240-9FD4-7619B20BD31A}"/>
              </a:ext>
            </a:extLst>
          </p:cNvPr>
          <p:cNvSpPr txBox="1">
            <a:spLocks/>
          </p:cNvSpPr>
          <p:nvPr/>
        </p:nvSpPr>
        <p:spPr>
          <a:xfrm>
            <a:off x="642258" y="1626848"/>
            <a:ext cx="9818913" cy="41363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7AC9B6-181D-436C-9E99-462CA71AC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41885"/>
              </p:ext>
            </p:extLst>
          </p:nvPr>
        </p:nvGraphicFramePr>
        <p:xfrm>
          <a:off x="600075" y="2168666"/>
          <a:ext cx="6233995" cy="3358515"/>
        </p:xfrm>
        <a:graphic>
          <a:graphicData uri="http://schemas.openxmlformats.org/drawingml/2006/table">
            <a:tbl>
              <a:tblPr/>
              <a:tblGrid>
                <a:gridCol w="2323488">
                  <a:extLst>
                    <a:ext uri="{9D8B030D-6E8A-4147-A177-3AD203B41FA5}">
                      <a16:colId xmlns:a16="http://schemas.microsoft.com/office/drawing/2014/main" val="2172206845"/>
                    </a:ext>
                  </a:extLst>
                </a:gridCol>
                <a:gridCol w="1671330">
                  <a:extLst>
                    <a:ext uri="{9D8B030D-6E8A-4147-A177-3AD203B41FA5}">
                      <a16:colId xmlns:a16="http://schemas.microsoft.com/office/drawing/2014/main" val="2510990630"/>
                    </a:ext>
                  </a:extLst>
                </a:gridCol>
                <a:gridCol w="1181339">
                  <a:extLst>
                    <a:ext uri="{9D8B030D-6E8A-4147-A177-3AD203B41FA5}">
                      <a16:colId xmlns:a16="http://schemas.microsoft.com/office/drawing/2014/main" val="3186954866"/>
                    </a:ext>
                  </a:extLst>
                </a:gridCol>
                <a:gridCol w="1057838">
                  <a:extLst>
                    <a:ext uri="{9D8B030D-6E8A-4147-A177-3AD203B41FA5}">
                      <a16:colId xmlns:a16="http://schemas.microsoft.com/office/drawing/2014/main" val="2737423211"/>
                    </a:ext>
                  </a:extLst>
                </a:gridCol>
              </a:tblGrid>
              <a:tr h="28549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£m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23/24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22/23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936468"/>
                  </a:ext>
                </a:extLst>
              </a:tr>
              <a:tr h="285494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319447"/>
                  </a:ext>
                </a:extLst>
              </a:tr>
              <a:tr h="2854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Cash position*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13.9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        17.3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476474"/>
                  </a:ext>
                </a:extLst>
              </a:tr>
              <a:tr h="285494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109321"/>
                  </a:ext>
                </a:extLst>
              </a:tr>
              <a:tr h="5637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Free reserves*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4203BF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123377"/>
                  </a:ext>
                </a:extLst>
              </a:tr>
              <a:tr h="285494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286514"/>
                  </a:ext>
                </a:extLst>
              </a:tr>
              <a:tr h="285494">
                <a:tc gridSpan="2"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400" b="0" i="0" u="none" strike="noStrike" dirty="0">
                        <a:solidFill>
                          <a:srgbClr val="4203B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5608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8C7EF6-532B-49D2-9B7A-0C905F65158A}"/>
              </a:ext>
            </a:extLst>
          </p:cNvPr>
          <p:cNvSpPr txBox="1"/>
          <p:nvPr/>
        </p:nvSpPr>
        <p:spPr>
          <a:xfrm flipH="1">
            <a:off x="1023457" y="6220301"/>
            <a:ext cx="763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* </a:t>
            </a:r>
            <a:r>
              <a:rPr lang="en-GB" sz="1400" dirty="0">
                <a:solidFill>
                  <a:srgbClr val="4203BF"/>
                </a:solidFill>
                <a:latin typeface="Century Gothic" panose="020B0502020202020204" pitchFamily="34" charset="0"/>
              </a:rPr>
              <a:t>Excludes NAS Academy Trust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ADB36-4D62-4324-A702-F0D7E0472F8C}"/>
              </a:ext>
            </a:extLst>
          </p:cNvPr>
          <p:cNvSpPr txBox="1"/>
          <p:nvPr/>
        </p:nvSpPr>
        <p:spPr>
          <a:xfrm>
            <a:off x="7970327" y="2477861"/>
            <a:ext cx="3621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203BF"/>
                </a:solidFill>
              </a:rPr>
              <a:t>The decrease in cash is due to the combined effect of the operating deficit and payments of £1.8m to the Brent pension fund.</a:t>
            </a:r>
          </a:p>
        </p:txBody>
      </p:sp>
    </p:spTree>
    <p:extLst>
      <p:ext uri="{BB962C8B-B14F-4D97-AF65-F5344CB8AC3E}">
        <p14:creationId xmlns:p14="http://schemas.microsoft.com/office/powerpoint/2010/main" val="387060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188007"/>
            <a:ext cx="6553200" cy="640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Looking forward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5B52BC-CA31-3240-9FD4-7619B20BD31A}"/>
              </a:ext>
            </a:extLst>
          </p:cNvPr>
          <p:cNvSpPr txBox="1">
            <a:spLocks/>
          </p:cNvSpPr>
          <p:nvPr/>
        </p:nvSpPr>
        <p:spPr>
          <a:xfrm>
            <a:off x="435836" y="1428751"/>
            <a:ext cx="10494235" cy="5388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203BF"/>
                </a:solidFill>
                <a:latin typeface="Century Gothic" panose="020B0502020202020204" pitchFamily="34" charset="0"/>
              </a:rPr>
              <a:t>The charity has a robust three-year plan to deliver increased financial stability over the foreseeable future, based on the strategic objectives of the various directorates.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203BF"/>
                </a:solidFill>
                <a:latin typeface="Century Gothic" panose="020B0502020202020204" pitchFamily="34" charset="0"/>
              </a:rPr>
              <a:t>Income constraints:</a:t>
            </a:r>
          </a:p>
          <a:p>
            <a:pPr lvl="1">
              <a:lnSpc>
                <a:spcPct val="100000"/>
              </a:lnSpc>
            </a:pPr>
            <a:r>
              <a:rPr lang="en-GB" sz="1200" dirty="0">
                <a:solidFill>
                  <a:srgbClr val="4203BF"/>
                </a:solidFill>
                <a:latin typeface="Century Gothic" panose="020B0502020202020204" pitchFamily="34" charset="0"/>
              </a:rPr>
              <a:t>Funders – primarily local authorities have cash constraints and limited budgets.</a:t>
            </a:r>
          </a:p>
          <a:p>
            <a:pPr lvl="1">
              <a:lnSpc>
                <a:spcPct val="100000"/>
              </a:lnSpc>
            </a:pPr>
            <a:r>
              <a:rPr lang="en-GB" sz="1200" dirty="0">
                <a:solidFill>
                  <a:srgbClr val="4203BF"/>
                </a:solidFill>
                <a:latin typeface="Century Gothic" panose="020B0502020202020204" pitchFamily="34" charset="0"/>
              </a:rPr>
              <a:t>Negotiating fee uplifts in line with cost inflation remains a constant challenge.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203BF"/>
                </a:solidFill>
                <a:latin typeface="Century Gothic" panose="020B0502020202020204" pitchFamily="34" charset="0"/>
              </a:rPr>
              <a:t>Our costs have been </a:t>
            </a:r>
            <a:r>
              <a:rPr lang="en-US" sz="1400" dirty="0" err="1">
                <a:solidFill>
                  <a:srgbClr val="4203BF"/>
                </a:solidFill>
                <a:latin typeface="Century Gothic" panose="020B0502020202020204" pitchFamily="34" charset="0"/>
              </a:rPr>
              <a:t>stabilising</a:t>
            </a:r>
            <a:r>
              <a:rPr lang="en-US" sz="1400" dirty="0">
                <a:solidFill>
                  <a:srgbClr val="4203BF"/>
                </a:solidFill>
                <a:latin typeface="Century Gothic" panose="020B0502020202020204" pitchFamily="34" charset="0"/>
              </a:rPr>
              <a:t>:</a:t>
            </a:r>
            <a:endParaRPr lang="en-GB" sz="12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1200" dirty="0">
                <a:solidFill>
                  <a:srgbClr val="4203BF"/>
                </a:solidFill>
                <a:latin typeface="Century Gothic" panose="020B0502020202020204" pitchFamily="34" charset="0"/>
              </a:rPr>
              <a:t>Staffing levels have recently become more aligned to the needs of the charity, and agency spend is reducing.</a:t>
            </a:r>
          </a:p>
          <a:p>
            <a:pPr lvl="1">
              <a:lnSpc>
                <a:spcPct val="100000"/>
              </a:lnSpc>
            </a:pPr>
            <a:r>
              <a:rPr lang="en-GB" sz="1200" dirty="0">
                <a:solidFill>
                  <a:srgbClr val="4203BF"/>
                </a:solidFill>
                <a:latin typeface="Century Gothic" panose="020B0502020202020204" pitchFamily="34" charset="0"/>
              </a:rPr>
              <a:t>Support costs are still considered to be high.</a:t>
            </a:r>
          </a:p>
          <a:p>
            <a:pPr lvl="1">
              <a:lnSpc>
                <a:spcPct val="100000"/>
              </a:lnSpc>
            </a:pPr>
            <a:r>
              <a:rPr lang="en-GB" sz="1200" dirty="0">
                <a:solidFill>
                  <a:srgbClr val="4203BF"/>
                </a:solidFill>
                <a:latin typeface="Century Gothic" panose="020B0502020202020204" pitchFamily="34" charset="0"/>
              </a:rPr>
              <a:t>Budget announcements, and changes to NI in particular, add £3.6m to our annual payroll. This will need to be recovered from increased fees.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rgbClr val="4203BF"/>
                </a:solidFill>
                <a:latin typeface="Century Gothic" panose="020B0502020202020204" pitchFamily="34" charset="0"/>
              </a:rPr>
              <a:t>Capital requirements:</a:t>
            </a:r>
          </a:p>
          <a:p>
            <a:pPr lvl="1">
              <a:lnSpc>
                <a:spcPct val="100000"/>
              </a:lnSpc>
            </a:pPr>
            <a:r>
              <a:rPr lang="en-GB" sz="1200" dirty="0">
                <a:solidFill>
                  <a:srgbClr val="4203BF"/>
                </a:solidFill>
                <a:latin typeface="Century Gothic" panose="020B0502020202020204" pitchFamily="34" charset="0"/>
              </a:rPr>
              <a:t>Robert Ogden School requires rebuilding.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203BF"/>
                </a:solidFill>
                <a:latin typeface="Century Gothic" panose="020B0502020202020204" pitchFamily="34" charset="0"/>
              </a:rPr>
              <a:t>Specific actions we are taking:</a:t>
            </a:r>
            <a:endParaRPr lang="en-GB" sz="12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1200" dirty="0">
                <a:solidFill>
                  <a:srgbClr val="4203BF"/>
                </a:solidFill>
                <a:latin typeface="Century Gothic" panose="020B0502020202020204" pitchFamily="34" charset="0"/>
              </a:rPr>
              <a:t>National Programmes investment – significant development of brand and contact databases to increase charitable income.</a:t>
            </a:r>
          </a:p>
          <a:p>
            <a:pPr lvl="1">
              <a:lnSpc>
                <a:spcPct val="100000"/>
              </a:lnSpc>
            </a:pPr>
            <a:r>
              <a:rPr lang="en-GB" sz="1200" dirty="0">
                <a:solidFill>
                  <a:srgbClr val="4203BF"/>
                </a:solidFill>
                <a:latin typeface="Century Gothic" panose="020B0502020202020204" pitchFamily="34" charset="0"/>
              </a:rPr>
              <a:t>Adult Services growth strategy – offset fee pressure by expanding into more specialised care.</a:t>
            </a:r>
          </a:p>
          <a:p>
            <a:pPr lvl="1">
              <a:lnSpc>
                <a:spcPct val="100000"/>
              </a:lnSpc>
            </a:pPr>
            <a:r>
              <a:rPr lang="en-GB" sz="1200" dirty="0">
                <a:solidFill>
                  <a:srgbClr val="4203BF"/>
                </a:solidFill>
                <a:latin typeface="Century Gothic" panose="020B0502020202020204" pitchFamily="34" charset="0"/>
              </a:rPr>
              <a:t>Consolidation of support functions into Corporate Services Directorate to drive efficiency, supported by an independent benchmarking review.</a:t>
            </a:r>
          </a:p>
          <a:p>
            <a:pPr lvl="1">
              <a:lnSpc>
                <a:spcPct val="100000"/>
              </a:lnSpc>
            </a:pPr>
            <a:r>
              <a:rPr lang="en-GB" sz="1200" dirty="0">
                <a:solidFill>
                  <a:srgbClr val="4203BF"/>
                </a:solidFill>
                <a:latin typeface="Century Gothic" panose="020B0502020202020204" pitchFamily="34" charset="0"/>
              </a:rPr>
              <a:t>Disposal of surplus assets to fund rebuild of Robert Ogden School.</a:t>
            </a:r>
            <a:endParaRPr lang="en-US" sz="12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6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5B52BC-CA31-3240-9FD4-7619B20BD31A}"/>
              </a:ext>
            </a:extLst>
          </p:cNvPr>
          <p:cNvSpPr txBox="1">
            <a:spLocks/>
          </p:cNvSpPr>
          <p:nvPr/>
        </p:nvSpPr>
        <p:spPr>
          <a:xfrm>
            <a:off x="642258" y="1626848"/>
            <a:ext cx="9818913" cy="41363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23/24 was a transitional year, with improved financial performance and a clear path to greater financial sustainability. However, recent announcements in the Budget create further challenges.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Cash remains strong, as does the balance sheet overall.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The reduction in the pension liability reduces the risk to </a:t>
            </a:r>
            <a:b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long-term liquidity.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Our charity needs to continue to focus on cost reduction and managing the portfolio of services to ensure adequate contribution to cover a reasonable level of central support costs. </a:t>
            </a:r>
            <a:endParaRPr lang="en-US" sz="24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2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24A433142C3439DEB48BAC7D3271A" ma:contentTypeVersion="4" ma:contentTypeDescription="Create a new document." ma:contentTypeScope="" ma:versionID="ab3bc5440718326706cb0c37cba8b8f8">
  <xsd:schema xmlns:xsd="http://www.w3.org/2001/XMLSchema" xmlns:xs="http://www.w3.org/2001/XMLSchema" xmlns:p="http://schemas.microsoft.com/office/2006/metadata/properties" xmlns:ns2="2d091218-c320-4d75-ad72-7851264d83fa" targetNamespace="http://schemas.microsoft.com/office/2006/metadata/properties" ma:root="true" ma:fieldsID="3e7775e1a34c3ebc89d50de5a3eeb61f" ns2:_="">
    <xsd:import namespace="2d091218-c320-4d75-ad72-7851264d83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91218-c320-4d75-ad72-7851264d83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3A4924-D839-4136-A186-8A2E0F99F3D9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a5769ab8-ab25-4ae3-bfec-720e42db148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70C81A-579A-4197-B2B8-7EAD76DA4E33}"/>
</file>

<file path=customXml/itemProps3.xml><?xml version="1.0" encoding="utf-8"?>
<ds:datastoreItem xmlns:ds="http://schemas.openxmlformats.org/officeDocument/2006/customXml" ds:itemID="{AFD47722-564B-464A-A145-9AE4E601B1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3931</TotalTime>
  <Words>670</Words>
  <PresentationFormat>Widescreen</PresentationFormat>
  <Paragraphs>68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Century Gothic</vt:lpstr>
      <vt:lpstr>Office Theme</vt:lpstr>
      <vt:lpstr>https://nasnet-my.sharepoint.com/personal/paul_robinson_nas_org_uk/Documents/Book1!Sheet1!R16C14:R24C18</vt:lpstr>
      <vt:lpstr>Financial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2018-09-21T15:04:16Z</dcterms:created>
  <dcterms:modified xsi:type="dcterms:W3CDTF">2024-11-26T08:31:53Z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0x0101007EB24A433142C3439DEB48BAC7D3271A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axKeyword">
    <vt:lpwstr/>
  </property>
  <property fmtid="{D5CDD505-2E9C-101B-9397-08002B2CF9AE}" pid="7" name="ComplianceAssetId">
    <vt:lpwstr/>
  </property>
  <property fmtid="{D5CDD505-2E9C-101B-9397-08002B2CF9AE}" pid="8" name="d5bb333394e44c6e9e3deb311025e7ec">
    <vt:lpwstr/>
  </property>
  <property fmtid="{D5CDD505-2E9C-101B-9397-08002B2CF9AE}" pid="9" name="Location1">
    <vt:lpwstr/>
  </property>
  <property fmtid="{D5CDD505-2E9C-101B-9397-08002B2CF9AE}" pid="10" name="Type_x0020_of_x0020_Document">
    <vt:lpwstr/>
  </property>
  <property fmtid="{D5CDD505-2E9C-101B-9397-08002B2CF9AE}" pid="11" name="TaxCatchAll">
    <vt:lpwstr/>
  </property>
  <property fmtid="{D5CDD505-2E9C-101B-9397-08002B2CF9AE}" pid="12" name="o8305b31184f4fa1991cf2b17dd9ea48">
    <vt:lpwstr/>
  </property>
  <property fmtid="{D5CDD505-2E9C-101B-9397-08002B2CF9AE}" pid="13" name="Departmemt">
    <vt:lpwstr/>
  </property>
  <property fmtid="{D5CDD505-2E9C-101B-9397-08002B2CF9AE}" pid="14" name="People">
    <vt:lpwstr/>
  </property>
  <property fmtid="{D5CDD505-2E9C-101B-9397-08002B2CF9AE}" pid="15" name="o66e851665aa4665b9d5bfbbc8f8fc95">
    <vt:lpwstr/>
  </property>
  <property fmtid="{D5CDD505-2E9C-101B-9397-08002B2CF9AE}" pid="16" name="f08650817bd14bc19146ca48f08fa875">
    <vt:lpwstr/>
  </property>
  <property fmtid="{D5CDD505-2E9C-101B-9397-08002B2CF9AE}" pid="17" name="Type of Document">
    <vt:lpwstr/>
  </property>
</Properties>
</file>