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6" r:id="rId5"/>
    <p:sldId id="708" r:id="rId6"/>
    <p:sldId id="757" r:id="rId7"/>
    <p:sldId id="732" r:id="rId8"/>
    <p:sldId id="736" r:id="rId9"/>
    <p:sldId id="735" r:id="rId10"/>
    <p:sldId id="264" r:id="rId11"/>
    <p:sldId id="282" r:id="rId12"/>
    <p:sldId id="745" r:id="rId13"/>
    <p:sldId id="284" r:id="rId14"/>
    <p:sldId id="759" r:id="rId15"/>
    <p:sldId id="756" r:id="rId16"/>
    <p:sldId id="287" r:id="rId17"/>
    <p:sldId id="758" r:id="rId18"/>
    <p:sldId id="751" r:id="rId19"/>
    <p:sldId id="71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E3BAB6-FB0F-A6F5-8159-916BF436CB5E}" name="Joey Nettleton-Burrows" initials="JN" userId="S::joey.nettleton-burrows@nas.org.uk::7782c9ff-b041-4ee3-a8ca-cfefa93455ff" providerId="AD"/>
  <p188:author id="{A44CECD7-F133-2045-CF9D-292D034A3AA1}" name="Jessa Faithfull" initials="JF" userId="S::jessa.faithfull@nas.org.uk::64334d8f-f4ff-4ce2-bcd5-485db82528a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m Forrester" initials="SF" lastIdx="1" clrIdx="0">
    <p:extLst>
      <p:ext uri="{19B8F6BF-5375-455C-9EA6-DF929625EA0E}">
        <p15:presenceInfo xmlns:p15="http://schemas.microsoft.com/office/powerpoint/2012/main" userId="S-1-5-21-790525478-854245398-682003330-1226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203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394E48-1A54-C1B1-3F6B-902262C19915}" v="56" dt="2025-05-20T14:11:27.040"/>
    <p1510:client id="{35FE4F1F-38AE-4C77-A6AF-7B388E805269}" v="8" dt="2025-05-19T15:24:46.748"/>
    <p1510:client id="{546DAE20-5679-45C6-ABB9-ACFA55C0756F}" v="17" dt="2025-05-20T14:11:51.884"/>
    <p1510:client id="{93DC9FA0-1443-ADFC-E527-17F0D0951BA6}" v="206" dt="2025-05-20T09:35:42.325"/>
    <p1510:client id="{B2B5E4F8-7EF0-48C3-5D2E-5349709AC446}" v="7" dt="2025-05-19T15:35:57.064"/>
    <p1510:client id="{BEA41CD6-0D5C-4D2D-99B3-14A3A1B52473}" v="69" dt="2025-05-19T15:40:56.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AFBEA7-1773-45BB-B7F1-45AC41C9F771}" type="datetimeFigureOut">
              <a:rPr lang="en-GB" smtClean="0"/>
              <a:t>20/05/2025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F3CC04-04B9-4431-AE48-1C9A73D99308}" type="slidenum">
              <a:rPr lang="en-GB" smtClean="0"/>
              <a:t>‹#›</a:t>
            </a:fld>
            <a:endParaRPr lang="en-GB"/>
          </a:p>
        </p:txBody>
      </p:sp>
    </p:spTree>
    <p:extLst>
      <p:ext uri="{BB962C8B-B14F-4D97-AF65-F5344CB8AC3E}">
        <p14:creationId xmlns:p14="http://schemas.microsoft.com/office/powerpoint/2010/main" val="3338017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Mel : (Why we are here)</a:t>
            </a:r>
          </a:p>
        </p:txBody>
      </p:sp>
      <p:sp>
        <p:nvSpPr>
          <p:cNvPr id="4" name="Slide Number Placeholder 3"/>
          <p:cNvSpPr>
            <a:spLocks noGrp="1"/>
          </p:cNvSpPr>
          <p:nvPr>
            <p:ph type="sldNum" sz="quarter" idx="5"/>
          </p:nvPr>
        </p:nvSpPr>
        <p:spPr/>
        <p:txBody>
          <a:bodyPr/>
          <a:lstStyle/>
          <a:p>
            <a:fld id="{E6D09977-FA10-4849-B436-AF5357651253}" type="slidenum">
              <a:rPr lang="en-GB" smtClean="0"/>
              <a:t>2</a:t>
            </a:fld>
            <a:endParaRPr lang="en-GB"/>
          </a:p>
        </p:txBody>
      </p:sp>
    </p:spTree>
    <p:extLst>
      <p:ext uri="{BB962C8B-B14F-4D97-AF65-F5344CB8AC3E}">
        <p14:creationId xmlns:p14="http://schemas.microsoft.com/office/powerpoint/2010/main" val="182394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Joey</a:t>
            </a:r>
          </a:p>
        </p:txBody>
      </p:sp>
      <p:sp>
        <p:nvSpPr>
          <p:cNvPr id="4" name="Slide Number Placeholder 3"/>
          <p:cNvSpPr>
            <a:spLocks noGrp="1"/>
          </p:cNvSpPr>
          <p:nvPr>
            <p:ph type="sldNum" sz="quarter" idx="5"/>
          </p:nvPr>
        </p:nvSpPr>
        <p:spPr/>
        <p:txBody>
          <a:bodyPr/>
          <a:lstStyle/>
          <a:p>
            <a:fld id="{19F3CC04-04B9-4431-AE48-1C9A73D99308}" type="slidenum">
              <a:rPr lang="en-GB" smtClean="0"/>
              <a:t>11</a:t>
            </a:fld>
            <a:endParaRPr lang="en-GB"/>
          </a:p>
        </p:txBody>
      </p:sp>
    </p:spTree>
    <p:extLst>
      <p:ext uri="{BB962C8B-B14F-4D97-AF65-F5344CB8AC3E}">
        <p14:creationId xmlns:p14="http://schemas.microsoft.com/office/powerpoint/2010/main" val="338557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Mel </a:t>
            </a:r>
          </a:p>
        </p:txBody>
      </p:sp>
      <p:sp>
        <p:nvSpPr>
          <p:cNvPr id="4" name="Slide Number Placeholder 3"/>
          <p:cNvSpPr>
            <a:spLocks noGrp="1"/>
          </p:cNvSpPr>
          <p:nvPr>
            <p:ph type="sldNum" sz="quarter" idx="5"/>
          </p:nvPr>
        </p:nvSpPr>
        <p:spPr/>
        <p:txBody>
          <a:bodyPr/>
          <a:lstStyle/>
          <a:p>
            <a:fld id="{19F3CC04-04B9-4431-AE48-1C9A73D99308}" type="slidenum">
              <a:rPr lang="en-GB" smtClean="0"/>
              <a:t>12</a:t>
            </a:fld>
            <a:endParaRPr lang="en-GB"/>
          </a:p>
        </p:txBody>
      </p:sp>
    </p:spTree>
    <p:extLst>
      <p:ext uri="{BB962C8B-B14F-4D97-AF65-F5344CB8AC3E}">
        <p14:creationId xmlns:p14="http://schemas.microsoft.com/office/powerpoint/2010/main" val="1491652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Joey</a:t>
            </a:r>
          </a:p>
        </p:txBody>
      </p:sp>
      <p:sp>
        <p:nvSpPr>
          <p:cNvPr id="4" name="Slide Number Placeholder 3"/>
          <p:cNvSpPr>
            <a:spLocks noGrp="1"/>
          </p:cNvSpPr>
          <p:nvPr>
            <p:ph type="sldNum" sz="quarter" idx="5"/>
          </p:nvPr>
        </p:nvSpPr>
        <p:spPr/>
        <p:txBody>
          <a:bodyPr/>
          <a:lstStyle/>
          <a:p>
            <a:fld id="{19F3CC04-04B9-4431-AE48-1C9A73D99308}" type="slidenum">
              <a:rPr lang="en-GB" smtClean="0"/>
              <a:t>13</a:t>
            </a:fld>
            <a:endParaRPr lang="en-GB"/>
          </a:p>
        </p:txBody>
      </p:sp>
    </p:spTree>
    <p:extLst>
      <p:ext uri="{BB962C8B-B14F-4D97-AF65-F5344CB8AC3E}">
        <p14:creationId xmlns:p14="http://schemas.microsoft.com/office/powerpoint/2010/main" val="4266057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Jessa</a:t>
            </a:r>
          </a:p>
        </p:txBody>
      </p:sp>
      <p:sp>
        <p:nvSpPr>
          <p:cNvPr id="4" name="Slide Number Placeholder 3"/>
          <p:cNvSpPr>
            <a:spLocks noGrp="1"/>
          </p:cNvSpPr>
          <p:nvPr>
            <p:ph type="sldNum" sz="quarter" idx="5"/>
          </p:nvPr>
        </p:nvSpPr>
        <p:spPr/>
        <p:txBody>
          <a:bodyPr/>
          <a:lstStyle/>
          <a:p>
            <a:fld id="{19F3CC04-04B9-4431-AE48-1C9A73D99308}" type="slidenum">
              <a:rPr lang="en-GB" smtClean="0"/>
              <a:t>14</a:t>
            </a:fld>
            <a:endParaRPr lang="en-GB"/>
          </a:p>
        </p:txBody>
      </p:sp>
    </p:spTree>
    <p:extLst>
      <p:ext uri="{BB962C8B-B14F-4D97-AF65-F5344CB8AC3E}">
        <p14:creationId xmlns:p14="http://schemas.microsoft.com/office/powerpoint/2010/main" val="2702068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Jessa</a:t>
            </a:r>
          </a:p>
        </p:txBody>
      </p:sp>
      <p:sp>
        <p:nvSpPr>
          <p:cNvPr id="4" name="Slide Number Placeholder 3"/>
          <p:cNvSpPr>
            <a:spLocks noGrp="1"/>
          </p:cNvSpPr>
          <p:nvPr>
            <p:ph type="sldNum" sz="quarter" idx="5"/>
          </p:nvPr>
        </p:nvSpPr>
        <p:spPr/>
        <p:txBody>
          <a:bodyPr/>
          <a:lstStyle/>
          <a:p>
            <a:fld id="{19F3CC04-04B9-4431-AE48-1C9A73D99308}" type="slidenum">
              <a:rPr lang="en-GB" smtClean="0"/>
              <a:t>15</a:t>
            </a:fld>
            <a:endParaRPr lang="en-GB"/>
          </a:p>
        </p:txBody>
      </p:sp>
    </p:spTree>
    <p:extLst>
      <p:ext uri="{BB962C8B-B14F-4D97-AF65-F5344CB8AC3E}">
        <p14:creationId xmlns:p14="http://schemas.microsoft.com/office/powerpoint/2010/main" val="3263025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Mel </a:t>
            </a:r>
          </a:p>
        </p:txBody>
      </p:sp>
      <p:sp>
        <p:nvSpPr>
          <p:cNvPr id="4" name="Slide Number Placeholder 3"/>
          <p:cNvSpPr>
            <a:spLocks noGrp="1"/>
          </p:cNvSpPr>
          <p:nvPr>
            <p:ph type="sldNum" sz="quarter" idx="5"/>
          </p:nvPr>
        </p:nvSpPr>
        <p:spPr/>
        <p:txBody>
          <a:bodyPr/>
          <a:lstStyle/>
          <a:p>
            <a:fld id="{E6D09977-FA10-4849-B436-AF5357651253}" type="slidenum">
              <a:rPr lang="en-GB" smtClean="0"/>
              <a:t>3</a:t>
            </a:fld>
            <a:endParaRPr lang="en-GB"/>
          </a:p>
        </p:txBody>
      </p:sp>
    </p:spTree>
    <p:extLst>
      <p:ext uri="{BB962C8B-B14F-4D97-AF65-F5344CB8AC3E}">
        <p14:creationId xmlns:p14="http://schemas.microsoft.com/office/powerpoint/2010/main" val="337037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Jessa </a:t>
            </a:r>
          </a:p>
        </p:txBody>
      </p:sp>
      <p:sp>
        <p:nvSpPr>
          <p:cNvPr id="4" name="Slide Number Placeholder 3"/>
          <p:cNvSpPr>
            <a:spLocks noGrp="1"/>
          </p:cNvSpPr>
          <p:nvPr>
            <p:ph type="sldNum" sz="quarter" idx="5"/>
          </p:nvPr>
        </p:nvSpPr>
        <p:spPr/>
        <p:txBody>
          <a:bodyPr/>
          <a:lstStyle/>
          <a:p>
            <a:fld id="{19F3CC04-04B9-4431-AE48-1C9A73D99308}" type="slidenum">
              <a:rPr lang="en-GB" smtClean="0"/>
              <a:t>4</a:t>
            </a:fld>
            <a:endParaRPr lang="en-GB"/>
          </a:p>
        </p:txBody>
      </p:sp>
    </p:spTree>
    <p:extLst>
      <p:ext uri="{BB962C8B-B14F-4D97-AF65-F5344CB8AC3E}">
        <p14:creationId xmlns:p14="http://schemas.microsoft.com/office/powerpoint/2010/main" val="195304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Jessa</a:t>
            </a:r>
          </a:p>
        </p:txBody>
      </p:sp>
      <p:sp>
        <p:nvSpPr>
          <p:cNvPr id="4" name="Slide Number Placeholder 3"/>
          <p:cNvSpPr>
            <a:spLocks noGrp="1"/>
          </p:cNvSpPr>
          <p:nvPr>
            <p:ph type="sldNum" sz="quarter" idx="5"/>
          </p:nvPr>
        </p:nvSpPr>
        <p:spPr/>
        <p:txBody>
          <a:bodyPr/>
          <a:lstStyle/>
          <a:p>
            <a:fld id="{19F3CC04-04B9-4431-AE48-1C9A73D99308}" type="slidenum">
              <a:rPr lang="en-GB" smtClean="0"/>
              <a:t>5</a:t>
            </a:fld>
            <a:endParaRPr lang="en-GB"/>
          </a:p>
        </p:txBody>
      </p:sp>
    </p:spTree>
    <p:extLst>
      <p:ext uri="{BB962C8B-B14F-4D97-AF65-F5344CB8AC3E}">
        <p14:creationId xmlns:p14="http://schemas.microsoft.com/office/powerpoint/2010/main" val="2595104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Joey - </a:t>
            </a:r>
            <a:r>
              <a:rPr lang="en-US" i="1"/>
              <a:t>PIP changes may affect carer’s allowance, blue badges, other supports</a:t>
            </a:r>
            <a:endParaRPr lang="en-US">
              <a:ea typeface="Calibri"/>
              <a:cs typeface="Calibri"/>
            </a:endParaRPr>
          </a:p>
        </p:txBody>
      </p:sp>
      <p:sp>
        <p:nvSpPr>
          <p:cNvPr id="4" name="Slide Number Placeholder 3"/>
          <p:cNvSpPr>
            <a:spLocks noGrp="1"/>
          </p:cNvSpPr>
          <p:nvPr>
            <p:ph type="sldNum" sz="quarter" idx="5"/>
          </p:nvPr>
        </p:nvSpPr>
        <p:spPr/>
        <p:txBody>
          <a:bodyPr/>
          <a:lstStyle/>
          <a:p>
            <a:fld id="{19F3CC04-04B9-4431-AE48-1C9A73D99308}" type="slidenum">
              <a:rPr lang="en-GB" smtClean="0"/>
              <a:t>6</a:t>
            </a:fld>
            <a:endParaRPr lang="en-GB"/>
          </a:p>
        </p:txBody>
      </p:sp>
    </p:spTree>
    <p:extLst>
      <p:ext uri="{BB962C8B-B14F-4D97-AF65-F5344CB8AC3E}">
        <p14:creationId xmlns:p14="http://schemas.microsoft.com/office/powerpoint/2010/main" val="616701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Mel </a:t>
            </a:r>
          </a:p>
        </p:txBody>
      </p:sp>
      <p:sp>
        <p:nvSpPr>
          <p:cNvPr id="4" name="Slide Number Placeholder 3"/>
          <p:cNvSpPr>
            <a:spLocks noGrp="1"/>
          </p:cNvSpPr>
          <p:nvPr>
            <p:ph type="sldNum" sz="quarter" idx="5"/>
          </p:nvPr>
        </p:nvSpPr>
        <p:spPr/>
        <p:txBody>
          <a:bodyPr/>
          <a:lstStyle/>
          <a:p>
            <a:fld id="{19F3CC04-04B9-4431-AE48-1C9A73D99308}" type="slidenum">
              <a:rPr lang="en-GB" smtClean="0"/>
              <a:t>7</a:t>
            </a:fld>
            <a:endParaRPr lang="en-GB"/>
          </a:p>
        </p:txBody>
      </p:sp>
    </p:spTree>
    <p:extLst>
      <p:ext uri="{BB962C8B-B14F-4D97-AF65-F5344CB8AC3E}">
        <p14:creationId xmlns:p14="http://schemas.microsoft.com/office/powerpoint/2010/main" val="1442075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Jessa</a:t>
            </a:r>
          </a:p>
        </p:txBody>
      </p:sp>
      <p:sp>
        <p:nvSpPr>
          <p:cNvPr id="4" name="Slide Number Placeholder 3"/>
          <p:cNvSpPr>
            <a:spLocks noGrp="1"/>
          </p:cNvSpPr>
          <p:nvPr>
            <p:ph type="sldNum" sz="quarter" idx="5"/>
          </p:nvPr>
        </p:nvSpPr>
        <p:spPr/>
        <p:txBody>
          <a:bodyPr/>
          <a:lstStyle/>
          <a:p>
            <a:fld id="{19F3CC04-04B9-4431-AE48-1C9A73D99308}" type="slidenum">
              <a:rPr lang="en-GB" smtClean="0"/>
              <a:t>8</a:t>
            </a:fld>
            <a:endParaRPr lang="en-GB"/>
          </a:p>
        </p:txBody>
      </p:sp>
    </p:spTree>
    <p:extLst>
      <p:ext uri="{BB962C8B-B14F-4D97-AF65-F5344CB8AC3E}">
        <p14:creationId xmlns:p14="http://schemas.microsoft.com/office/powerpoint/2010/main" val="2789878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Jessa</a:t>
            </a:r>
          </a:p>
        </p:txBody>
      </p:sp>
      <p:sp>
        <p:nvSpPr>
          <p:cNvPr id="4" name="Slide Number Placeholder 3"/>
          <p:cNvSpPr>
            <a:spLocks noGrp="1"/>
          </p:cNvSpPr>
          <p:nvPr>
            <p:ph type="sldNum" sz="quarter" idx="5"/>
          </p:nvPr>
        </p:nvSpPr>
        <p:spPr/>
        <p:txBody>
          <a:bodyPr/>
          <a:lstStyle/>
          <a:p>
            <a:fld id="{19F3CC04-04B9-4431-AE48-1C9A73D99308}" type="slidenum">
              <a:rPr lang="en-GB" smtClean="0"/>
              <a:t>9</a:t>
            </a:fld>
            <a:endParaRPr lang="en-GB"/>
          </a:p>
        </p:txBody>
      </p:sp>
    </p:spTree>
    <p:extLst>
      <p:ext uri="{BB962C8B-B14F-4D97-AF65-F5344CB8AC3E}">
        <p14:creationId xmlns:p14="http://schemas.microsoft.com/office/powerpoint/2010/main" val="3483675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Joey</a:t>
            </a:r>
          </a:p>
        </p:txBody>
      </p:sp>
      <p:sp>
        <p:nvSpPr>
          <p:cNvPr id="4" name="Slide Number Placeholder 3"/>
          <p:cNvSpPr>
            <a:spLocks noGrp="1"/>
          </p:cNvSpPr>
          <p:nvPr>
            <p:ph type="sldNum" sz="quarter" idx="5"/>
          </p:nvPr>
        </p:nvSpPr>
        <p:spPr/>
        <p:txBody>
          <a:bodyPr/>
          <a:lstStyle/>
          <a:p>
            <a:fld id="{19F3CC04-04B9-4431-AE48-1C9A73D99308}" type="slidenum">
              <a:rPr lang="en-GB" smtClean="0"/>
              <a:t>10</a:t>
            </a:fld>
            <a:endParaRPr lang="en-GB"/>
          </a:p>
        </p:txBody>
      </p:sp>
    </p:spTree>
    <p:extLst>
      <p:ext uri="{BB962C8B-B14F-4D97-AF65-F5344CB8AC3E}">
        <p14:creationId xmlns:p14="http://schemas.microsoft.com/office/powerpoint/2010/main" val="3243848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NAS_powerpoint_template_standar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0211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NAS_powerpoint_template_standard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9185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descr="NAS_powerpoint_template_standard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89690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5578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AD906-4661-7243-A4D7-58D7ED055B78}"/>
              </a:ext>
            </a:extLst>
          </p:cNvPr>
          <p:cNvSpPr>
            <a:spLocks noGrp="1"/>
          </p:cNvSpPr>
          <p:nvPr>
            <p:ph type="ctrTitle" idx="4294967295"/>
          </p:nvPr>
        </p:nvSpPr>
        <p:spPr>
          <a:xfrm>
            <a:off x="652327" y="2222895"/>
            <a:ext cx="5406390" cy="1916285"/>
          </a:xfrm>
          <a:prstGeom prst="rect">
            <a:avLst/>
          </a:prstGeom>
        </p:spPr>
        <p:txBody>
          <a:bodyPr/>
          <a:lstStyle/>
          <a:p>
            <a:r>
              <a:rPr lang="en-GB" b="1">
                <a:solidFill>
                  <a:schemeClr val="bg1"/>
                </a:solidFill>
                <a:latin typeface="Century Gothic" panose="020B0502020202020204" pitchFamily="34" charset="0"/>
              </a:rPr>
              <a:t>How proposed Welfare Reforms will impact autistic people</a:t>
            </a:r>
            <a:endParaRPr lang="en-US"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2703390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125656-2E08-C240-815D-F26127C1A131}"/>
              </a:ext>
            </a:extLst>
          </p:cNvPr>
          <p:cNvSpPr txBox="1">
            <a:spLocks/>
          </p:cNvSpPr>
          <p:nvPr/>
        </p:nvSpPr>
        <p:spPr>
          <a:xfrm>
            <a:off x="481693" y="545421"/>
            <a:ext cx="5851373" cy="717322"/>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rgbClr val="4203BF"/>
                </a:solidFill>
                <a:latin typeface="Century Gothic"/>
              </a:rPr>
              <a:t>Concerns: </a:t>
            </a:r>
            <a:r>
              <a:rPr lang="en-US" sz="2800" b="1" err="1">
                <a:solidFill>
                  <a:srgbClr val="4203BF"/>
                </a:solidFill>
                <a:latin typeface="Century Gothic"/>
              </a:rPr>
              <a:t>Behaviour</a:t>
            </a:r>
            <a:r>
              <a:rPr lang="en-US" sz="2800" b="1">
                <a:solidFill>
                  <a:srgbClr val="4203BF"/>
                </a:solidFill>
                <a:latin typeface="Century Gothic"/>
              </a:rPr>
              <a:t> Change VS Structural Change</a:t>
            </a:r>
          </a:p>
        </p:txBody>
      </p:sp>
      <p:sp>
        <p:nvSpPr>
          <p:cNvPr id="11" name="Subtitle 2">
            <a:extLst>
              <a:ext uri="{FF2B5EF4-FFF2-40B4-BE49-F238E27FC236}">
                <a16:creationId xmlns:a16="http://schemas.microsoft.com/office/drawing/2014/main" id="{61E03726-CDD9-A34D-B320-D7D8359F095B}"/>
              </a:ext>
            </a:extLst>
          </p:cNvPr>
          <p:cNvSpPr txBox="1">
            <a:spLocks/>
          </p:cNvSpPr>
          <p:nvPr/>
        </p:nvSpPr>
        <p:spPr>
          <a:xfrm>
            <a:off x="481694" y="1857368"/>
            <a:ext cx="7364185" cy="6651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a:solidFill>
                <a:srgbClr val="4203BF"/>
              </a:solidFill>
              <a:latin typeface="Century Gothic" panose="020B0502020202020204" pitchFamily="34" charset="0"/>
            </a:endParaRPr>
          </a:p>
        </p:txBody>
      </p:sp>
      <p:sp>
        <p:nvSpPr>
          <p:cNvPr id="6" name="Subtitle 2">
            <a:extLst>
              <a:ext uri="{FF2B5EF4-FFF2-40B4-BE49-F238E27FC236}">
                <a16:creationId xmlns:a16="http://schemas.microsoft.com/office/drawing/2014/main" id="{1D0C1E81-7946-49AA-87D3-8B6844C72908}"/>
              </a:ext>
            </a:extLst>
          </p:cNvPr>
          <p:cNvSpPr txBox="1">
            <a:spLocks/>
          </p:cNvSpPr>
          <p:nvPr/>
        </p:nvSpPr>
        <p:spPr>
          <a:xfrm>
            <a:off x="481694" y="1717409"/>
            <a:ext cx="7697107" cy="59992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pPr>
            <a:r>
              <a:rPr lang="en-GB" sz="1800" b="1">
                <a:solidFill>
                  <a:srgbClr val="4203BF"/>
                </a:solidFill>
                <a:latin typeface="Century Gothic"/>
                <a:ea typeface="+mj-ea"/>
                <a:cs typeface="+mj-cs"/>
              </a:rPr>
              <a:t>The structural factors that make it harder for autistic and disabled people to work and access benefits are not addressed by these reforms  </a:t>
            </a:r>
            <a:endParaRPr lang="en-US" sz="1800">
              <a:solidFill>
                <a:srgbClr val="000000"/>
              </a:solidFill>
              <a:latin typeface="Century Gothic"/>
              <a:ea typeface="+mj-ea"/>
              <a:cs typeface="+mj-cs"/>
            </a:endParaRPr>
          </a:p>
          <a:p>
            <a:pPr>
              <a:lnSpc>
                <a:spcPct val="100000"/>
              </a:lnSpc>
            </a:pPr>
            <a:r>
              <a:rPr lang="en-GB" sz="1800">
                <a:solidFill>
                  <a:srgbClr val="4203BF"/>
                </a:solidFill>
                <a:latin typeface="Century Gothic"/>
                <a:ea typeface="+mj-ea"/>
                <a:cs typeface="+mj-cs"/>
              </a:rPr>
              <a:t>It is unfair and inaccurate to emphasise behavioural change on the part of claimants who are not supported to address discrimination and exclusion.  </a:t>
            </a:r>
            <a:endParaRPr lang="en-GB">
              <a:ea typeface="+mj-ea"/>
              <a:cs typeface="+mj-cs"/>
            </a:endParaRPr>
          </a:p>
          <a:p>
            <a:pPr>
              <a:lnSpc>
                <a:spcPct val="100000"/>
              </a:lnSpc>
            </a:pPr>
            <a:r>
              <a:rPr lang="en-GB" sz="1800" b="1">
                <a:solidFill>
                  <a:srgbClr val="4203BF"/>
                </a:solidFill>
                <a:latin typeface="Century Gothic"/>
                <a:ea typeface="+mj-ea"/>
                <a:cs typeface="+mj-cs"/>
              </a:rPr>
              <a:t>What behaviours does the government expect autistic people to change?  </a:t>
            </a:r>
            <a:endParaRPr lang="en-GB" sz="1800">
              <a:solidFill>
                <a:srgbClr val="4203BF"/>
              </a:solidFill>
              <a:latin typeface="Century Gothic"/>
              <a:ea typeface="+mj-ea"/>
              <a:cs typeface="+mj-cs"/>
            </a:endParaRPr>
          </a:p>
          <a:p>
            <a:pPr>
              <a:lnSpc>
                <a:spcPct val="100000"/>
              </a:lnSpc>
            </a:pPr>
            <a:r>
              <a:rPr lang="en-GB" sz="1800">
                <a:solidFill>
                  <a:srgbClr val="4203BF"/>
                </a:solidFill>
                <a:latin typeface="Century Gothic"/>
                <a:ea typeface="+mj-ea"/>
                <a:cs typeface="+mj-cs"/>
              </a:rPr>
              <a:t>Some of the rhetoric around these reforms </a:t>
            </a:r>
            <a:r>
              <a:rPr lang="en-GB" sz="1800" b="1">
                <a:solidFill>
                  <a:srgbClr val="4203BF"/>
                </a:solidFill>
                <a:latin typeface="Century Gothic"/>
                <a:ea typeface="+mj-ea"/>
                <a:cs typeface="+mj-cs"/>
              </a:rPr>
              <a:t>perpetuates harmful stereotypes about benefit claimants – </a:t>
            </a:r>
            <a:r>
              <a:rPr lang="en-GB" sz="1800">
                <a:solidFill>
                  <a:srgbClr val="4203BF"/>
                </a:solidFill>
                <a:latin typeface="Century Gothic"/>
                <a:ea typeface="+mj-ea"/>
                <a:cs typeface="+mj-cs"/>
              </a:rPr>
              <a:t>implying that people who access welfare are being incentivised out of work or</a:t>
            </a:r>
            <a:r>
              <a:rPr lang="en-GB" sz="1800" b="1">
                <a:solidFill>
                  <a:srgbClr val="4203BF"/>
                </a:solidFill>
                <a:latin typeface="Century Gothic"/>
                <a:ea typeface="+mj-ea"/>
                <a:cs typeface="+mj-cs"/>
              </a:rPr>
              <a:t> choosing to be out of work.  </a:t>
            </a:r>
            <a:endParaRPr lang="en-GB">
              <a:ea typeface="+mj-ea"/>
              <a:cs typeface="+mj-cs"/>
            </a:endParaRPr>
          </a:p>
          <a:p>
            <a:pPr fontAlgn="base">
              <a:lnSpc>
                <a:spcPct val="100000"/>
              </a:lnSpc>
            </a:pPr>
            <a:r>
              <a:rPr lang="en-GB" sz="1800" i="1">
                <a:solidFill>
                  <a:srgbClr val="4203BF"/>
                </a:solidFill>
                <a:latin typeface="Century Gothic" panose="020B0502020202020204" pitchFamily="34" charset="0"/>
                <a:ea typeface="+mj-ea"/>
                <a:cs typeface="+mj-cs"/>
              </a:rPr>
              <a:t>A systematic review of benefit systems across seven OECD countries found no correlation between restricting benefit eligibility and improved employment outcomes. </a:t>
            </a:r>
          </a:p>
        </p:txBody>
      </p:sp>
    </p:spTree>
    <p:extLst>
      <p:ext uri="{BB962C8B-B14F-4D97-AF65-F5344CB8AC3E}">
        <p14:creationId xmlns:p14="http://schemas.microsoft.com/office/powerpoint/2010/main" val="2021124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AD906-4661-7243-A4D7-58D7ED055B78}"/>
              </a:ext>
            </a:extLst>
          </p:cNvPr>
          <p:cNvSpPr>
            <a:spLocks noGrp="1"/>
          </p:cNvSpPr>
          <p:nvPr>
            <p:ph type="ctrTitle" idx="4294967295"/>
          </p:nvPr>
        </p:nvSpPr>
        <p:spPr>
          <a:xfrm>
            <a:off x="125042" y="1193410"/>
            <a:ext cx="5046795" cy="1460105"/>
          </a:xfrm>
          <a:prstGeom prst="rect">
            <a:avLst/>
          </a:prstGeom>
        </p:spPr>
        <p:txBody>
          <a:bodyPr lIns="91440" tIns="45720" rIns="91440" bIns="45720" anchor="t"/>
          <a:lstStyle/>
          <a:p>
            <a:pPr>
              <a:lnSpc>
                <a:spcPct val="150000"/>
              </a:lnSpc>
            </a:pPr>
            <a:r>
              <a:rPr lang="en-US" sz="1800" b="1" dirty="0">
                <a:solidFill>
                  <a:srgbClr val="FFFFFF"/>
                </a:solidFill>
                <a:latin typeface="Century Gothic"/>
                <a:cs typeface="Times New Roman"/>
              </a:rPr>
              <a:t>“I have an adult daughter who is autistic and receives PIP payments, which make a huge difference to how she lives her life. PIP allows her to work part-time and still maintain a level of independence… She gets exhausted with having to hide her difficulties in the workplace and I fully expect that this could cause her to be seriously ill again. It will be a massive blow to her independence.” </a:t>
            </a:r>
            <a:br>
              <a:rPr lang="en-US" sz="1800" b="1">
                <a:solidFill>
                  <a:srgbClr val="FFFFFF"/>
                </a:solidFill>
                <a:latin typeface="Century Gothic"/>
                <a:cs typeface="Times New Roman"/>
              </a:rPr>
            </a:br>
            <a:br>
              <a:rPr lang="en-US" sz="1800" b="1">
                <a:latin typeface="Century Gothic"/>
                <a:cs typeface="Times New Roman"/>
              </a:rPr>
            </a:br>
            <a:r>
              <a:rPr lang="en-US" sz="1800" i="1" dirty="0">
                <a:solidFill>
                  <a:srgbClr val="FFFFFF"/>
                </a:solidFill>
                <a:latin typeface="Century Gothic"/>
                <a:cs typeface="Times New Roman"/>
              </a:rPr>
              <a:t>C – Mother of autistic daughter in receipt of PIP</a:t>
            </a:r>
            <a:endParaRPr lang="en-US" sz="1800" i="1">
              <a:ea typeface="Calibri Light"/>
              <a:cs typeface="Calibri Light"/>
            </a:endParaRPr>
          </a:p>
        </p:txBody>
      </p:sp>
    </p:spTree>
    <p:extLst>
      <p:ext uri="{BB962C8B-B14F-4D97-AF65-F5344CB8AC3E}">
        <p14:creationId xmlns:p14="http://schemas.microsoft.com/office/powerpoint/2010/main" val="2632622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125656-2E08-C240-815D-F26127C1A131}"/>
              </a:ext>
            </a:extLst>
          </p:cNvPr>
          <p:cNvSpPr txBox="1">
            <a:spLocks/>
          </p:cNvSpPr>
          <p:nvPr/>
        </p:nvSpPr>
        <p:spPr>
          <a:xfrm>
            <a:off x="481693" y="545421"/>
            <a:ext cx="5851373" cy="7173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a:solidFill>
                  <a:srgbClr val="4203BF"/>
                </a:solidFill>
                <a:latin typeface="Century Gothic" panose="020B0502020202020204" pitchFamily="34" charset="0"/>
              </a:rPr>
              <a:t>Take a Pause</a:t>
            </a:r>
          </a:p>
        </p:txBody>
      </p:sp>
      <p:sp>
        <p:nvSpPr>
          <p:cNvPr id="11" name="Subtitle 2">
            <a:extLst>
              <a:ext uri="{FF2B5EF4-FFF2-40B4-BE49-F238E27FC236}">
                <a16:creationId xmlns:a16="http://schemas.microsoft.com/office/drawing/2014/main" id="{61E03726-CDD9-A34D-B320-D7D8359F095B}"/>
              </a:ext>
            </a:extLst>
          </p:cNvPr>
          <p:cNvSpPr txBox="1">
            <a:spLocks/>
          </p:cNvSpPr>
          <p:nvPr/>
        </p:nvSpPr>
        <p:spPr>
          <a:xfrm>
            <a:off x="481694" y="1857368"/>
            <a:ext cx="7364185" cy="6651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a:solidFill>
                <a:srgbClr val="4203BF"/>
              </a:solidFill>
              <a:latin typeface="Century Gothic" panose="020B0502020202020204" pitchFamily="34" charset="0"/>
            </a:endParaRPr>
          </a:p>
        </p:txBody>
      </p:sp>
      <p:sp>
        <p:nvSpPr>
          <p:cNvPr id="6" name="Subtitle 2">
            <a:extLst>
              <a:ext uri="{FF2B5EF4-FFF2-40B4-BE49-F238E27FC236}">
                <a16:creationId xmlns:a16="http://schemas.microsoft.com/office/drawing/2014/main" id="{1D0C1E81-7946-49AA-87D3-8B6844C72908}"/>
              </a:ext>
            </a:extLst>
          </p:cNvPr>
          <p:cNvSpPr txBox="1">
            <a:spLocks/>
          </p:cNvSpPr>
          <p:nvPr/>
        </p:nvSpPr>
        <p:spPr>
          <a:xfrm>
            <a:off x="607816" y="1483063"/>
            <a:ext cx="7697107" cy="59992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sz="2000" b="1">
                <a:solidFill>
                  <a:srgbClr val="4203BF"/>
                </a:solidFill>
                <a:latin typeface="Century Gothic"/>
              </a:rPr>
              <a:t>MPs deserve to have all of the information before voting on such massive reforms.</a:t>
            </a:r>
            <a:r>
              <a:rPr lang="en-GB" sz="2000">
                <a:solidFill>
                  <a:srgbClr val="4203BF"/>
                </a:solidFill>
                <a:latin typeface="Century Gothic"/>
              </a:rPr>
              <a:t>  </a:t>
            </a:r>
          </a:p>
          <a:p>
            <a:pPr marL="0" indent="0" fontAlgn="base">
              <a:buNone/>
            </a:pPr>
            <a:endParaRPr lang="en-GB" sz="2000">
              <a:solidFill>
                <a:srgbClr val="4203BF"/>
              </a:solidFill>
              <a:latin typeface="Century Gothic" panose="020B0502020202020204" pitchFamily="34" charset="0"/>
            </a:endParaRPr>
          </a:p>
          <a:p>
            <a:pPr marL="0" indent="0" fontAlgn="base">
              <a:buNone/>
            </a:pPr>
            <a:r>
              <a:rPr lang="en-GB" sz="2000">
                <a:solidFill>
                  <a:srgbClr val="4203BF"/>
                </a:solidFill>
                <a:latin typeface="Century Gothic" panose="020B0502020202020204" pitchFamily="34" charset="0"/>
              </a:rPr>
              <a:t>We want the government to take the time to get reforms right. This includes:  </a:t>
            </a:r>
          </a:p>
          <a:p>
            <a:pPr fontAlgn="base"/>
            <a:r>
              <a:rPr lang="en-GB" sz="2000">
                <a:solidFill>
                  <a:srgbClr val="4203BF"/>
                </a:solidFill>
                <a:latin typeface="Century Gothic"/>
              </a:rPr>
              <a:t>Publishing all impact assessments  </a:t>
            </a:r>
          </a:p>
          <a:p>
            <a:pPr fontAlgn="base"/>
            <a:r>
              <a:rPr lang="en-GB" sz="2000">
                <a:solidFill>
                  <a:srgbClr val="4203BF"/>
                </a:solidFill>
                <a:latin typeface="Century Gothic"/>
              </a:rPr>
              <a:t>consulting on all changes including reforms to PIP eligibility and UC-Health </a:t>
            </a:r>
          </a:p>
          <a:p>
            <a:pPr fontAlgn="base"/>
            <a:r>
              <a:rPr lang="en-GB" sz="2000">
                <a:solidFill>
                  <a:srgbClr val="4203BF"/>
                </a:solidFill>
                <a:latin typeface="Century Gothic"/>
              </a:rPr>
              <a:t>reforming the PIP assessment process through consultation with disabled people before reforms are implemented </a:t>
            </a:r>
          </a:p>
          <a:p>
            <a:pPr fontAlgn="base"/>
            <a:r>
              <a:rPr lang="en-GB" sz="2000">
                <a:solidFill>
                  <a:srgbClr val="4203BF"/>
                </a:solidFill>
                <a:latin typeface="Century Gothic"/>
              </a:rPr>
              <a:t>Listening and responding to the concerns shared by disability groups </a:t>
            </a:r>
          </a:p>
          <a:p>
            <a:pPr marL="0" indent="0">
              <a:buNone/>
            </a:pPr>
            <a:endParaRPr lang="en-US" sz="1800">
              <a:solidFill>
                <a:srgbClr val="4203BF"/>
              </a:solidFill>
              <a:latin typeface="Century Gothic" panose="020B0502020202020204" pitchFamily="34" charset="0"/>
            </a:endParaRPr>
          </a:p>
          <a:p>
            <a:endParaRPr lang="en-US" sz="1800">
              <a:solidFill>
                <a:srgbClr val="4203BF"/>
              </a:solidFill>
              <a:latin typeface="Century Gothic" panose="020B0502020202020204" pitchFamily="34" charset="0"/>
            </a:endParaRPr>
          </a:p>
          <a:p>
            <a:pPr marL="0" indent="0">
              <a:buNone/>
            </a:pPr>
            <a:endParaRPr lang="en-US" sz="1800">
              <a:solidFill>
                <a:srgbClr val="4203BF"/>
              </a:solidFill>
              <a:latin typeface="Century Gothic" panose="020B0502020202020204" pitchFamily="34" charset="0"/>
            </a:endParaRPr>
          </a:p>
          <a:p>
            <a:pPr marL="0" indent="0">
              <a:buNone/>
            </a:pPr>
            <a:endParaRPr lang="en-US" sz="1800">
              <a:solidFill>
                <a:srgbClr val="4203BF"/>
              </a:solidFill>
              <a:latin typeface="Century Gothic" panose="020B0502020202020204" pitchFamily="34" charset="0"/>
            </a:endParaRPr>
          </a:p>
          <a:p>
            <a:pPr marL="0" indent="0">
              <a:buNone/>
            </a:pPr>
            <a:endParaRPr lang="en-US" sz="1800">
              <a:solidFill>
                <a:srgbClr val="4203BF"/>
              </a:solidFill>
              <a:latin typeface="Century Gothic" panose="020B0502020202020204" pitchFamily="34" charset="0"/>
            </a:endParaRPr>
          </a:p>
        </p:txBody>
      </p:sp>
    </p:spTree>
    <p:extLst>
      <p:ext uri="{BB962C8B-B14F-4D97-AF65-F5344CB8AC3E}">
        <p14:creationId xmlns:p14="http://schemas.microsoft.com/office/powerpoint/2010/main" val="3763565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125656-2E08-C240-815D-F26127C1A131}"/>
              </a:ext>
            </a:extLst>
          </p:cNvPr>
          <p:cNvSpPr txBox="1">
            <a:spLocks/>
          </p:cNvSpPr>
          <p:nvPr/>
        </p:nvSpPr>
        <p:spPr>
          <a:xfrm>
            <a:off x="481694" y="545421"/>
            <a:ext cx="4914900" cy="7173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a:solidFill>
                  <a:srgbClr val="4203BF"/>
                </a:solidFill>
                <a:latin typeface="Century Gothic" panose="020B0502020202020204" pitchFamily="34" charset="0"/>
              </a:rPr>
              <a:t>Employment Support</a:t>
            </a:r>
          </a:p>
        </p:txBody>
      </p:sp>
      <p:sp>
        <p:nvSpPr>
          <p:cNvPr id="11" name="Subtitle 2">
            <a:extLst>
              <a:ext uri="{FF2B5EF4-FFF2-40B4-BE49-F238E27FC236}">
                <a16:creationId xmlns:a16="http://schemas.microsoft.com/office/drawing/2014/main" id="{61E03726-CDD9-A34D-B320-D7D8359F095B}"/>
              </a:ext>
            </a:extLst>
          </p:cNvPr>
          <p:cNvSpPr txBox="1">
            <a:spLocks/>
          </p:cNvSpPr>
          <p:nvPr/>
        </p:nvSpPr>
        <p:spPr>
          <a:xfrm>
            <a:off x="481694" y="1857368"/>
            <a:ext cx="7364185" cy="6651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a:solidFill>
                <a:srgbClr val="4203BF"/>
              </a:solidFill>
              <a:latin typeface="Century Gothic" panose="020B0502020202020204" pitchFamily="34" charset="0"/>
            </a:endParaRPr>
          </a:p>
        </p:txBody>
      </p:sp>
      <p:sp>
        <p:nvSpPr>
          <p:cNvPr id="12" name="Subtitle 2">
            <a:extLst>
              <a:ext uri="{FF2B5EF4-FFF2-40B4-BE49-F238E27FC236}">
                <a16:creationId xmlns:a16="http://schemas.microsoft.com/office/drawing/2014/main" id="{7084B2DC-88B7-214C-902E-DCFF686D3772}"/>
              </a:ext>
            </a:extLst>
          </p:cNvPr>
          <p:cNvSpPr txBox="1">
            <a:spLocks/>
          </p:cNvSpPr>
          <p:nvPr/>
        </p:nvSpPr>
        <p:spPr>
          <a:xfrm>
            <a:off x="481694" y="1634067"/>
            <a:ext cx="7282542" cy="467851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solidFill>
                  <a:srgbClr val="4203BF"/>
                </a:solidFill>
                <a:latin typeface="Century Gothic"/>
              </a:rPr>
              <a:t>We are aware that the government is taking some steps to support disabled people into employment.  </a:t>
            </a:r>
          </a:p>
          <a:p>
            <a:endParaRPr lang="en-GB" sz="2000">
              <a:solidFill>
                <a:srgbClr val="4203BF"/>
              </a:solidFill>
              <a:latin typeface="Century Gothic" panose="020B0502020202020204" pitchFamily="34" charset="0"/>
            </a:endParaRPr>
          </a:p>
          <a:p>
            <a:r>
              <a:rPr lang="en-GB" sz="2000">
                <a:solidFill>
                  <a:srgbClr val="4203BF"/>
                </a:solidFill>
                <a:latin typeface="Century Gothic"/>
              </a:rPr>
              <a:t>Both the Mayfield report and the Neurodiversity panel will report </a:t>
            </a:r>
            <a:r>
              <a:rPr lang="en-GB" sz="2000" b="1">
                <a:solidFill>
                  <a:srgbClr val="4203BF"/>
                </a:solidFill>
                <a:latin typeface="Century Gothic"/>
              </a:rPr>
              <a:t>after the vote</a:t>
            </a:r>
            <a:r>
              <a:rPr lang="en-GB" sz="2000">
                <a:solidFill>
                  <a:srgbClr val="4203BF"/>
                </a:solidFill>
                <a:latin typeface="Century Gothic"/>
              </a:rPr>
              <a:t> on these reforms.  </a:t>
            </a:r>
          </a:p>
          <a:p>
            <a:endParaRPr lang="en-GB" sz="2000">
              <a:solidFill>
                <a:srgbClr val="4203BF"/>
              </a:solidFill>
              <a:latin typeface="Century Gothic" panose="020B0502020202020204" pitchFamily="34" charset="0"/>
            </a:endParaRPr>
          </a:p>
          <a:p>
            <a:r>
              <a:rPr lang="en-GB" sz="2000">
                <a:solidFill>
                  <a:srgbClr val="4203BF"/>
                </a:solidFill>
                <a:latin typeface="Century Gothic"/>
              </a:rPr>
              <a:t>None of the announced employment programs specifically mention or support autistic people. </a:t>
            </a:r>
          </a:p>
          <a:p>
            <a:endParaRPr lang="en-GB" sz="2000">
              <a:solidFill>
                <a:srgbClr val="4203BF"/>
              </a:solidFill>
              <a:latin typeface="Century Gothic"/>
            </a:endParaRPr>
          </a:p>
          <a:p>
            <a:r>
              <a:rPr lang="en-GB" sz="2000" b="1" i="1" dirty="0">
                <a:solidFill>
                  <a:srgbClr val="4203BF"/>
                </a:solidFill>
                <a:latin typeface="Century Gothic"/>
              </a:rPr>
              <a:t>A recent evaluation from the Learning &amp; Work Institute </a:t>
            </a:r>
            <a:r>
              <a:rPr lang="en-GB" sz="2000" b="1" i="1">
                <a:solidFill>
                  <a:srgbClr val="4203BF"/>
                </a:solidFill>
                <a:latin typeface="Century Gothic"/>
              </a:rPr>
              <a:t>and Joseph Rowntree, </a:t>
            </a:r>
            <a:r>
              <a:rPr lang="en-GB" sz="2000" b="1" i="1" dirty="0">
                <a:solidFill>
                  <a:srgbClr val="4203BF"/>
                </a:solidFill>
                <a:latin typeface="Century Gothic"/>
              </a:rPr>
              <a:t>suggests just 45,000-95,000 people will access work because of these reforms by 2029</a:t>
            </a:r>
            <a:endParaRPr lang="en-GB" sz="2000" b="1" i="1" dirty="0">
              <a:solidFill>
                <a:srgbClr val="4203BF"/>
              </a:solidFill>
              <a:latin typeface="Century Gothic" panose="020B0502020202020204" pitchFamily="34" charset="0"/>
            </a:endParaRPr>
          </a:p>
          <a:p>
            <a:pPr marL="0" indent="0">
              <a:buNone/>
            </a:pPr>
            <a:endParaRPr lang="en-GB" sz="1800">
              <a:solidFill>
                <a:srgbClr val="4203BF"/>
              </a:solidFill>
              <a:latin typeface="Century Gothic" panose="020B0502020202020204" pitchFamily="34" charset="0"/>
            </a:endParaRPr>
          </a:p>
          <a:p>
            <a:endParaRPr lang="en-GB" sz="1800">
              <a:solidFill>
                <a:srgbClr val="4203BF"/>
              </a:solidFill>
              <a:latin typeface="Century Gothic" panose="020B0502020202020204" pitchFamily="34" charset="0"/>
            </a:endParaRPr>
          </a:p>
          <a:p>
            <a:pPr marL="0" indent="0">
              <a:buNone/>
            </a:pPr>
            <a:endParaRPr lang="en-GB" sz="1800">
              <a:solidFill>
                <a:srgbClr val="4203BF"/>
              </a:solidFill>
              <a:latin typeface="Century Gothic" panose="020B0502020202020204" pitchFamily="34" charset="0"/>
            </a:endParaRPr>
          </a:p>
          <a:p>
            <a:endParaRPr lang="en-GB" sz="1800">
              <a:solidFill>
                <a:srgbClr val="4203BF"/>
              </a:solidFill>
              <a:latin typeface="Century Gothic" panose="020B0502020202020204" pitchFamily="34" charset="0"/>
            </a:endParaRPr>
          </a:p>
          <a:p>
            <a:pPr marL="0" indent="0">
              <a:buNone/>
            </a:pPr>
            <a:endParaRPr lang="en-GB" sz="1800">
              <a:solidFill>
                <a:srgbClr val="4203BF"/>
              </a:solidFill>
              <a:latin typeface="Century Gothic" panose="020B0502020202020204" pitchFamily="34" charset="0"/>
            </a:endParaRPr>
          </a:p>
          <a:p>
            <a:pPr marL="0" indent="0">
              <a:buNone/>
            </a:pPr>
            <a:endParaRPr lang="en-US" sz="1800">
              <a:solidFill>
                <a:srgbClr val="4203BF"/>
              </a:solidFill>
              <a:latin typeface="Century Gothic" panose="020B0502020202020204" pitchFamily="34" charset="0"/>
            </a:endParaRPr>
          </a:p>
          <a:p>
            <a:endParaRPr lang="en-US" sz="1800">
              <a:solidFill>
                <a:srgbClr val="4203BF"/>
              </a:solidFill>
              <a:latin typeface="Century Gothic" panose="020B0502020202020204" pitchFamily="34" charset="0"/>
            </a:endParaRPr>
          </a:p>
        </p:txBody>
      </p:sp>
    </p:spTree>
    <p:extLst>
      <p:ext uri="{BB962C8B-B14F-4D97-AF65-F5344CB8AC3E}">
        <p14:creationId xmlns:p14="http://schemas.microsoft.com/office/powerpoint/2010/main" val="2501800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125656-2E08-C240-815D-F26127C1A131}"/>
              </a:ext>
            </a:extLst>
          </p:cNvPr>
          <p:cNvSpPr txBox="1">
            <a:spLocks/>
          </p:cNvSpPr>
          <p:nvPr/>
        </p:nvSpPr>
        <p:spPr>
          <a:xfrm>
            <a:off x="481694" y="545421"/>
            <a:ext cx="5929616" cy="717322"/>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a:solidFill>
                  <a:srgbClr val="4203BF"/>
                </a:solidFill>
                <a:latin typeface="Century Gothic"/>
              </a:rPr>
              <a:t>What can and should be done to help autistic people into work</a:t>
            </a:r>
          </a:p>
        </p:txBody>
      </p:sp>
      <p:sp>
        <p:nvSpPr>
          <p:cNvPr id="11" name="Subtitle 2">
            <a:extLst>
              <a:ext uri="{FF2B5EF4-FFF2-40B4-BE49-F238E27FC236}">
                <a16:creationId xmlns:a16="http://schemas.microsoft.com/office/drawing/2014/main" id="{61E03726-CDD9-A34D-B320-D7D8359F095B}"/>
              </a:ext>
            </a:extLst>
          </p:cNvPr>
          <p:cNvSpPr txBox="1">
            <a:spLocks/>
          </p:cNvSpPr>
          <p:nvPr/>
        </p:nvSpPr>
        <p:spPr>
          <a:xfrm>
            <a:off x="481694" y="1857368"/>
            <a:ext cx="7364185" cy="6651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a:solidFill>
                <a:srgbClr val="4203BF"/>
              </a:solidFill>
              <a:latin typeface="Century Gothic" panose="020B0502020202020204" pitchFamily="34" charset="0"/>
            </a:endParaRPr>
          </a:p>
        </p:txBody>
      </p:sp>
      <p:sp>
        <p:nvSpPr>
          <p:cNvPr id="12" name="Subtitle 2">
            <a:extLst>
              <a:ext uri="{FF2B5EF4-FFF2-40B4-BE49-F238E27FC236}">
                <a16:creationId xmlns:a16="http://schemas.microsoft.com/office/drawing/2014/main" id="{7084B2DC-88B7-214C-902E-DCFF686D3772}"/>
              </a:ext>
            </a:extLst>
          </p:cNvPr>
          <p:cNvSpPr txBox="1">
            <a:spLocks/>
          </p:cNvSpPr>
          <p:nvPr/>
        </p:nvSpPr>
        <p:spPr>
          <a:xfrm>
            <a:off x="481694" y="2179488"/>
            <a:ext cx="7282542" cy="41330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a:solidFill>
                  <a:srgbClr val="4203BF"/>
                </a:solidFill>
                <a:latin typeface="Century Gothic" panose="020B0502020202020204" pitchFamily="34" charset="0"/>
              </a:rPr>
              <a:t>We would like the government to address the following key issues before taking away benefits:  </a:t>
            </a:r>
          </a:p>
          <a:p>
            <a:pPr fontAlgn="base"/>
            <a:r>
              <a:rPr lang="en-GB" sz="2000">
                <a:solidFill>
                  <a:srgbClr val="4203BF"/>
                </a:solidFill>
                <a:latin typeface="Century Gothic" panose="020B0502020202020204" pitchFamily="34" charset="0"/>
              </a:rPr>
              <a:t>Autism training for job coaches, assessors and all DWP staff.  </a:t>
            </a:r>
          </a:p>
          <a:p>
            <a:pPr fontAlgn="base"/>
            <a:r>
              <a:rPr lang="en-GB" sz="2000">
                <a:solidFill>
                  <a:srgbClr val="4203BF"/>
                </a:solidFill>
                <a:latin typeface="Century Gothic" panose="020B0502020202020204" pitchFamily="34" charset="0"/>
              </a:rPr>
              <a:t>Support moving from school to employment: job coaching, apprenticeships </a:t>
            </a:r>
          </a:p>
          <a:p>
            <a:pPr fontAlgn="base"/>
            <a:r>
              <a:rPr lang="en-GB" sz="2000">
                <a:solidFill>
                  <a:srgbClr val="4203BF"/>
                </a:solidFill>
                <a:latin typeface="Century Gothic" panose="020B0502020202020204" pitchFamily="34" charset="0"/>
              </a:rPr>
              <a:t>Co-designed employment support and programs for autistic people  </a:t>
            </a:r>
          </a:p>
          <a:p>
            <a:pPr fontAlgn="base"/>
            <a:r>
              <a:rPr lang="en-GB" sz="2000">
                <a:solidFill>
                  <a:srgbClr val="4203BF"/>
                </a:solidFill>
                <a:latin typeface="Century Gothic" panose="020B0502020202020204" pitchFamily="34" charset="0"/>
              </a:rPr>
              <a:t>Developing best practice guidance and resources for employers </a:t>
            </a:r>
          </a:p>
          <a:p>
            <a:pPr fontAlgn="base"/>
            <a:r>
              <a:rPr lang="en-GB" sz="2000">
                <a:solidFill>
                  <a:srgbClr val="4203BF"/>
                </a:solidFill>
                <a:latin typeface="Century Gothic" panose="020B0502020202020204" pitchFamily="34" charset="0"/>
              </a:rPr>
              <a:t>Guidance and support on implementing reasonable adjustments for employers  </a:t>
            </a:r>
          </a:p>
          <a:p>
            <a:endParaRPr lang="en-GB" sz="2000">
              <a:solidFill>
                <a:srgbClr val="4203BF"/>
              </a:solidFill>
              <a:latin typeface="Century Gothic" panose="020B0502020202020204" pitchFamily="34" charset="0"/>
            </a:endParaRPr>
          </a:p>
          <a:p>
            <a:pPr marL="0" indent="0">
              <a:buNone/>
            </a:pPr>
            <a:endParaRPr lang="en-GB" sz="2000">
              <a:solidFill>
                <a:srgbClr val="4203BF"/>
              </a:solidFill>
              <a:latin typeface="Century Gothic" panose="020B0502020202020204" pitchFamily="34" charset="0"/>
            </a:endParaRPr>
          </a:p>
          <a:p>
            <a:endParaRPr lang="en-GB" sz="2000">
              <a:solidFill>
                <a:srgbClr val="4203BF"/>
              </a:solidFill>
              <a:latin typeface="Century Gothic" panose="020B0502020202020204" pitchFamily="34" charset="0"/>
            </a:endParaRPr>
          </a:p>
          <a:p>
            <a:pPr marL="0" indent="0">
              <a:buNone/>
            </a:pPr>
            <a:endParaRPr lang="en-GB" sz="2000">
              <a:solidFill>
                <a:srgbClr val="4203BF"/>
              </a:solidFill>
              <a:latin typeface="Century Gothic" panose="020B0502020202020204" pitchFamily="34" charset="0"/>
            </a:endParaRPr>
          </a:p>
          <a:p>
            <a:pPr marL="0" indent="0">
              <a:buNone/>
            </a:pPr>
            <a:endParaRPr lang="en-US" sz="2000">
              <a:solidFill>
                <a:srgbClr val="4203BF"/>
              </a:solidFill>
              <a:latin typeface="Century Gothic" panose="020B0502020202020204" pitchFamily="34" charset="0"/>
            </a:endParaRPr>
          </a:p>
          <a:p>
            <a:endParaRPr lang="en-US" sz="1800">
              <a:solidFill>
                <a:srgbClr val="4203BF"/>
              </a:solidFill>
              <a:latin typeface="Century Gothic" panose="020B0502020202020204" pitchFamily="34" charset="0"/>
            </a:endParaRPr>
          </a:p>
        </p:txBody>
      </p:sp>
    </p:spTree>
    <p:extLst>
      <p:ext uri="{BB962C8B-B14F-4D97-AF65-F5344CB8AC3E}">
        <p14:creationId xmlns:p14="http://schemas.microsoft.com/office/powerpoint/2010/main" val="104553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AD906-4661-7243-A4D7-58D7ED055B78}"/>
              </a:ext>
            </a:extLst>
          </p:cNvPr>
          <p:cNvSpPr>
            <a:spLocks noGrp="1"/>
          </p:cNvSpPr>
          <p:nvPr>
            <p:ph type="ctrTitle" idx="4294967295"/>
          </p:nvPr>
        </p:nvSpPr>
        <p:spPr>
          <a:xfrm>
            <a:off x="141870" y="1309018"/>
            <a:ext cx="5406390" cy="1460105"/>
          </a:xfrm>
          <a:prstGeom prst="rect">
            <a:avLst/>
          </a:prstGeom>
        </p:spPr>
        <p:txBody>
          <a:bodyPr lIns="91440" tIns="45720" rIns="91440" bIns="45720" anchor="t"/>
          <a:lstStyle/>
          <a:p>
            <a:pPr>
              <a:lnSpc>
                <a:spcPct val="150000"/>
              </a:lnSpc>
            </a:pPr>
            <a:r>
              <a:rPr lang="en-US" sz="2000" b="1" dirty="0">
                <a:solidFill>
                  <a:srgbClr val="FFFFFF"/>
                </a:solidFill>
                <a:latin typeface="Century Gothic"/>
                <a:cs typeface="Times New Roman"/>
              </a:rPr>
              <a:t>“As a single father of three and a newly diagnosed autistic individual, I rely on these benefits. My background includes working in the Ministry of Justice, military service, cyber security and data protection law. Recent struggles with bullying, burnout, low mood, depression, and anxiety have left me unemployed for two years.” </a:t>
            </a:r>
            <a:br>
              <a:rPr lang="en-US" sz="2000" b="1">
                <a:latin typeface="Century Gothic"/>
                <a:cs typeface="Times New Roman"/>
              </a:rPr>
            </a:br>
            <a:br>
              <a:rPr lang="en-US" sz="2000" b="1">
                <a:latin typeface="Century Gothic"/>
                <a:cs typeface="Times New Roman"/>
              </a:rPr>
            </a:br>
            <a:r>
              <a:rPr lang="en-US" sz="2000" b="1" i="1" dirty="0">
                <a:solidFill>
                  <a:srgbClr val="FFFFFF"/>
                </a:solidFill>
                <a:latin typeface="Century Gothic"/>
                <a:cs typeface="Times New Roman"/>
              </a:rPr>
              <a:t>S – Unemployed autistic father of three children.</a:t>
            </a:r>
            <a:endParaRPr lang="en-US" sz="2000" i="1">
              <a:ea typeface="Calibri Light"/>
              <a:cs typeface="Calibri Light"/>
            </a:endParaRPr>
          </a:p>
        </p:txBody>
      </p:sp>
    </p:spTree>
    <p:extLst>
      <p:ext uri="{BB962C8B-B14F-4D97-AF65-F5344CB8AC3E}">
        <p14:creationId xmlns:p14="http://schemas.microsoft.com/office/powerpoint/2010/main" val="2744347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0B85F4-E577-0342-85CA-30755E39D04E}"/>
              </a:ext>
            </a:extLst>
          </p:cNvPr>
          <p:cNvSpPr txBox="1">
            <a:spLocks/>
          </p:cNvSpPr>
          <p:nvPr/>
        </p:nvSpPr>
        <p:spPr>
          <a:xfrm>
            <a:off x="439286" y="3278387"/>
            <a:ext cx="4914900" cy="5379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a:solidFill>
                  <a:srgbClr val="4203BF"/>
                </a:solidFill>
                <a:latin typeface="Century Gothic" panose="020B0502020202020204" pitchFamily="34" charset="0"/>
              </a:rPr>
              <a:t>Thank you for listening!</a:t>
            </a:r>
          </a:p>
        </p:txBody>
      </p:sp>
      <p:sp>
        <p:nvSpPr>
          <p:cNvPr id="8" name="Subtitle 2">
            <a:extLst>
              <a:ext uri="{FF2B5EF4-FFF2-40B4-BE49-F238E27FC236}">
                <a16:creationId xmlns:a16="http://schemas.microsoft.com/office/drawing/2014/main" id="{68F56682-8037-B249-AEB9-66245ECFC128}"/>
              </a:ext>
            </a:extLst>
          </p:cNvPr>
          <p:cNvSpPr txBox="1">
            <a:spLocks/>
          </p:cNvSpPr>
          <p:nvPr/>
        </p:nvSpPr>
        <p:spPr>
          <a:xfrm>
            <a:off x="439286" y="3157555"/>
            <a:ext cx="5951764" cy="11356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350">
              <a:solidFill>
                <a:srgbClr val="4203BF"/>
              </a:solidFill>
              <a:latin typeface="Century Gothic" panose="020B0502020202020204" pitchFamily="34" charset="0"/>
            </a:endParaRPr>
          </a:p>
        </p:txBody>
      </p:sp>
      <p:pic>
        <p:nvPicPr>
          <p:cNvPr id="3" name="Picture 2">
            <a:extLst>
              <a:ext uri="{FF2B5EF4-FFF2-40B4-BE49-F238E27FC236}">
                <a16:creationId xmlns:a16="http://schemas.microsoft.com/office/drawing/2014/main" id="{11BDD83E-A73C-6948-AA86-6123C64759B4}"/>
              </a:ext>
            </a:extLst>
          </p:cNvPr>
          <p:cNvPicPr>
            <a:picLocks noChangeAspect="1"/>
          </p:cNvPicPr>
          <p:nvPr/>
        </p:nvPicPr>
        <p:blipFill rotWithShape="1">
          <a:blip r:embed="rId2"/>
          <a:srcRect r="38247"/>
          <a:stretch/>
        </p:blipFill>
        <p:spPr>
          <a:xfrm>
            <a:off x="5583515" y="2107790"/>
            <a:ext cx="3163507" cy="3417178"/>
          </a:xfrm>
          <a:prstGeom prst="rect">
            <a:avLst/>
          </a:prstGeom>
          <a:effectLst/>
        </p:spPr>
      </p:pic>
    </p:spTree>
    <p:extLst>
      <p:ext uri="{BB962C8B-B14F-4D97-AF65-F5344CB8AC3E}">
        <p14:creationId xmlns:p14="http://schemas.microsoft.com/office/powerpoint/2010/main" val="3504183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1B791BC-13DB-4F6F-A278-617A5617E4A3}"/>
              </a:ext>
            </a:extLst>
          </p:cNvPr>
          <p:cNvSpPr txBox="1">
            <a:spLocks/>
          </p:cNvSpPr>
          <p:nvPr/>
        </p:nvSpPr>
        <p:spPr>
          <a:xfrm>
            <a:off x="481694" y="1266316"/>
            <a:ext cx="4914900" cy="5379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300" b="1">
              <a:solidFill>
                <a:srgbClr val="4203BF"/>
              </a:solidFill>
              <a:latin typeface="Century Gothic" panose="020B0502020202020204" pitchFamily="34" charset="0"/>
            </a:endParaRPr>
          </a:p>
        </p:txBody>
      </p:sp>
      <p:sp>
        <p:nvSpPr>
          <p:cNvPr id="4" name="Title 1">
            <a:extLst>
              <a:ext uri="{FF2B5EF4-FFF2-40B4-BE49-F238E27FC236}">
                <a16:creationId xmlns:a16="http://schemas.microsoft.com/office/drawing/2014/main" id="{9C511625-36BC-49DA-AD66-67B6C18DAAA7}"/>
              </a:ext>
            </a:extLst>
          </p:cNvPr>
          <p:cNvSpPr txBox="1">
            <a:spLocks/>
          </p:cNvSpPr>
          <p:nvPr/>
        </p:nvSpPr>
        <p:spPr>
          <a:xfrm>
            <a:off x="407256" y="728324"/>
            <a:ext cx="6843712" cy="5379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a:solidFill>
                  <a:srgbClr val="4203BF"/>
                </a:solidFill>
                <a:latin typeface="Century Gothic" panose="020B0502020202020204" pitchFamily="34" charset="0"/>
              </a:rPr>
              <a:t>Need to Know: Employment</a:t>
            </a:r>
          </a:p>
        </p:txBody>
      </p:sp>
      <p:sp>
        <p:nvSpPr>
          <p:cNvPr id="6" name="Subtitle 2">
            <a:extLst>
              <a:ext uri="{FF2B5EF4-FFF2-40B4-BE49-F238E27FC236}">
                <a16:creationId xmlns:a16="http://schemas.microsoft.com/office/drawing/2014/main" id="{0EEB6582-E24D-4199-ADF1-8974FFA8788B}"/>
              </a:ext>
            </a:extLst>
          </p:cNvPr>
          <p:cNvSpPr txBox="1">
            <a:spLocks/>
          </p:cNvSpPr>
          <p:nvPr/>
        </p:nvSpPr>
        <p:spPr>
          <a:xfrm>
            <a:off x="3829112" y="2082792"/>
            <a:ext cx="5063775" cy="2057714"/>
          </a:xfrm>
          <a:prstGeom prst="rect">
            <a:avLst/>
          </a:prstGeom>
        </p:spPr>
        <p:txBody>
          <a:bodyPr lIns="68580" tIns="34290" rIns="68580" bIns="3429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sz="2000" b="1">
                <a:solidFill>
                  <a:srgbClr val="4203BF"/>
                </a:solidFill>
                <a:latin typeface="Century Gothic"/>
              </a:rPr>
              <a:t>autism employment rate = 3/10 </a:t>
            </a:r>
          </a:p>
          <a:p>
            <a:pPr>
              <a:lnSpc>
                <a:spcPct val="150000"/>
              </a:lnSpc>
            </a:pPr>
            <a:r>
              <a:rPr lang="en-GB" sz="2000">
                <a:solidFill>
                  <a:srgbClr val="4203BF"/>
                </a:solidFill>
                <a:latin typeface="Century Gothic"/>
              </a:rPr>
              <a:t>(lowest of any disability group) </a:t>
            </a:r>
            <a:endParaRPr lang="en-GB" sz="2000" b="1">
              <a:solidFill>
                <a:srgbClr val="4203BF"/>
              </a:solidFill>
              <a:latin typeface="Century Gothic"/>
            </a:endParaRPr>
          </a:p>
          <a:p>
            <a:pPr>
              <a:lnSpc>
                <a:spcPct val="150000"/>
              </a:lnSpc>
            </a:pPr>
            <a:r>
              <a:rPr lang="en-GB" sz="2000">
                <a:solidFill>
                  <a:srgbClr val="4203BF"/>
                </a:solidFill>
                <a:latin typeface="Century Gothic"/>
              </a:rPr>
              <a:t>biggest pay gap of </a:t>
            </a:r>
            <a:r>
              <a:rPr lang="en-GB" sz="2000" b="1">
                <a:solidFill>
                  <a:srgbClr val="4203BF"/>
                </a:solidFill>
                <a:latin typeface="Century Gothic"/>
              </a:rPr>
              <a:t>any </a:t>
            </a:r>
            <a:r>
              <a:rPr lang="en-GB" sz="2000">
                <a:solidFill>
                  <a:srgbClr val="4203BF"/>
                </a:solidFill>
                <a:latin typeface="Century Gothic"/>
              </a:rPr>
              <a:t>disability group </a:t>
            </a:r>
            <a:endParaRPr lang="en-GB" sz="2000" b="1">
              <a:solidFill>
                <a:srgbClr val="4203BF"/>
              </a:solidFill>
              <a:latin typeface="Century Gothic"/>
            </a:endParaRPr>
          </a:p>
          <a:p>
            <a:pPr>
              <a:lnSpc>
                <a:spcPct val="150000"/>
              </a:lnSpc>
            </a:pPr>
            <a:r>
              <a:rPr lang="en-GB" sz="2000" b="1">
                <a:solidFill>
                  <a:srgbClr val="4203BF"/>
                </a:solidFill>
                <a:latin typeface="Century Gothic"/>
              </a:rPr>
              <a:t>77% </a:t>
            </a:r>
            <a:r>
              <a:rPr lang="en-GB" sz="2000">
                <a:solidFill>
                  <a:srgbClr val="4203BF"/>
                </a:solidFill>
                <a:latin typeface="Century Gothic"/>
              </a:rPr>
              <a:t>of unemployed autistic people </a:t>
            </a:r>
            <a:r>
              <a:rPr lang="en-GB" sz="2000" b="1">
                <a:solidFill>
                  <a:srgbClr val="4203BF"/>
                </a:solidFill>
                <a:latin typeface="Century Gothic"/>
              </a:rPr>
              <a:t>want to be working </a:t>
            </a:r>
          </a:p>
          <a:p>
            <a:pPr>
              <a:lnSpc>
                <a:spcPct val="150000"/>
              </a:lnSpc>
            </a:pPr>
            <a:r>
              <a:rPr lang="en-GB" sz="2000" b="1">
                <a:solidFill>
                  <a:srgbClr val="4203BF"/>
                </a:solidFill>
                <a:latin typeface="Century Gothic"/>
              </a:rPr>
              <a:t>40% </a:t>
            </a:r>
            <a:r>
              <a:rPr lang="en-GB" sz="2000">
                <a:solidFill>
                  <a:srgbClr val="4203BF"/>
                </a:solidFill>
                <a:latin typeface="Century Gothic"/>
              </a:rPr>
              <a:t>of autistic people in work </a:t>
            </a:r>
            <a:r>
              <a:rPr lang="en-GB" sz="2000" b="1">
                <a:solidFill>
                  <a:srgbClr val="4203BF"/>
                </a:solidFill>
                <a:latin typeface="Century Gothic"/>
              </a:rPr>
              <a:t>want to be working more. </a:t>
            </a:r>
          </a:p>
        </p:txBody>
      </p:sp>
      <p:pic>
        <p:nvPicPr>
          <p:cNvPr id="2" name="Picture 1"/>
          <p:cNvPicPr>
            <a:picLocks noChangeAspect="1"/>
          </p:cNvPicPr>
          <p:nvPr/>
        </p:nvPicPr>
        <p:blipFill>
          <a:blip r:embed="rId3"/>
          <a:stretch>
            <a:fillRect/>
          </a:stretch>
        </p:blipFill>
        <p:spPr>
          <a:xfrm>
            <a:off x="481694" y="2493185"/>
            <a:ext cx="2658761" cy="1495277"/>
          </a:xfrm>
          <a:prstGeom prst="rect">
            <a:avLst/>
          </a:prstGeom>
        </p:spPr>
      </p:pic>
      <p:pic>
        <p:nvPicPr>
          <p:cNvPr id="10" name="Picture 9"/>
          <p:cNvPicPr>
            <a:picLocks noChangeAspect="1"/>
          </p:cNvPicPr>
          <p:nvPr/>
        </p:nvPicPr>
        <p:blipFill>
          <a:blip r:embed="rId3"/>
          <a:stretch>
            <a:fillRect/>
          </a:stretch>
        </p:blipFill>
        <p:spPr>
          <a:xfrm>
            <a:off x="481694" y="3994807"/>
            <a:ext cx="2658761" cy="1495277"/>
          </a:xfrm>
          <a:prstGeom prst="rect">
            <a:avLst/>
          </a:prstGeom>
        </p:spPr>
      </p:pic>
    </p:spTree>
    <p:extLst>
      <p:ext uri="{BB962C8B-B14F-4D97-AF65-F5344CB8AC3E}">
        <p14:creationId xmlns:p14="http://schemas.microsoft.com/office/powerpoint/2010/main" val="1404079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1B791BC-13DB-4F6F-A278-617A5617E4A3}"/>
              </a:ext>
            </a:extLst>
          </p:cNvPr>
          <p:cNvSpPr txBox="1">
            <a:spLocks/>
          </p:cNvSpPr>
          <p:nvPr/>
        </p:nvSpPr>
        <p:spPr>
          <a:xfrm>
            <a:off x="481694" y="1266316"/>
            <a:ext cx="4914900" cy="5379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300" b="1">
              <a:solidFill>
                <a:srgbClr val="4203BF"/>
              </a:solidFill>
              <a:latin typeface="Century Gothic" panose="020B0502020202020204" pitchFamily="34" charset="0"/>
            </a:endParaRPr>
          </a:p>
        </p:txBody>
      </p:sp>
      <p:sp>
        <p:nvSpPr>
          <p:cNvPr id="4" name="Title 1">
            <a:extLst>
              <a:ext uri="{FF2B5EF4-FFF2-40B4-BE49-F238E27FC236}">
                <a16:creationId xmlns:a16="http://schemas.microsoft.com/office/drawing/2014/main" id="{9C511625-36BC-49DA-AD66-67B6C18DAAA7}"/>
              </a:ext>
            </a:extLst>
          </p:cNvPr>
          <p:cNvSpPr txBox="1">
            <a:spLocks/>
          </p:cNvSpPr>
          <p:nvPr/>
        </p:nvSpPr>
        <p:spPr>
          <a:xfrm>
            <a:off x="407256" y="728324"/>
            <a:ext cx="6843712" cy="5379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a:solidFill>
                  <a:srgbClr val="4203BF"/>
                </a:solidFill>
                <a:latin typeface="Century Gothic" panose="020B0502020202020204" pitchFamily="34" charset="0"/>
              </a:rPr>
              <a:t>Need to Know: Employment</a:t>
            </a:r>
          </a:p>
        </p:txBody>
      </p:sp>
      <p:sp>
        <p:nvSpPr>
          <p:cNvPr id="6" name="Subtitle 2">
            <a:extLst>
              <a:ext uri="{FF2B5EF4-FFF2-40B4-BE49-F238E27FC236}">
                <a16:creationId xmlns:a16="http://schemas.microsoft.com/office/drawing/2014/main" id="{0EEB6582-E24D-4199-ADF1-8974FFA8788B}"/>
              </a:ext>
            </a:extLst>
          </p:cNvPr>
          <p:cNvSpPr txBox="1">
            <a:spLocks/>
          </p:cNvSpPr>
          <p:nvPr/>
        </p:nvSpPr>
        <p:spPr>
          <a:xfrm>
            <a:off x="3829112" y="1937093"/>
            <a:ext cx="5063775" cy="2057714"/>
          </a:xfrm>
          <a:prstGeom prst="rect">
            <a:avLst/>
          </a:prstGeom>
        </p:spPr>
        <p:txBody>
          <a:bodyPr lIns="68580" tIns="34290" rIns="68580" bIns="3429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a:solidFill>
                  <a:srgbClr val="4203BF"/>
                </a:solidFill>
                <a:latin typeface="Century Gothic"/>
              </a:rPr>
              <a:t>Barriers to Employment: </a:t>
            </a:r>
          </a:p>
          <a:p>
            <a:r>
              <a:rPr lang="en-GB" sz="1800">
                <a:solidFill>
                  <a:srgbClr val="4203BF"/>
                </a:solidFill>
                <a:latin typeface="Century Gothic"/>
              </a:rPr>
              <a:t>A lack of autism understanding in workplaces   </a:t>
            </a:r>
          </a:p>
          <a:p>
            <a:r>
              <a:rPr lang="en-GB" sz="1800">
                <a:solidFill>
                  <a:srgbClr val="4203BF"/>
                </a:solidFill>
                <a:latin typeface="Century Gothic"/>
              </a:rPr>
              <a:t>experiences of discrimination   </a:t>
            </a:r>
          </a:p>
          <a:p>
            <a:r>
              <a:rPr lang="en-GB" sz="1800">
                <a:solidFill>
                  <a:srgbClr val="4203BF"/>
                </a:solidFill>
                <a:latin typeface="Century Gothic"/>
              </a:rPr>
              <a:t>a lack of support in implementing or asking for adjustments </a:t>
            </a:r>
          </a:p>
          <a:p>
            <a:pPr marL="0" indent="0">
              <a:buNone/>
            </a:pPr>
            <a:endParaRPr lang="en-GB" sz="1800" b="1">
              <a:solidFill>
                <a:srgbClr val="4203BF"/>
              </a:solidFill>
              <a:latin typeface="Century Gothic"/>
            </a:endParaRPr>
          </a:p>
          <a:p>
            <a:pPr marL="0" indent="0">
              <a:buNone/>
            </a:pPr>
            <a:r>
              <a:rPr lang="en-GB" sz="1800" b="1">
                <a:solidFill>
                  <a:srgbClr val="4203BF"/>
                </a:solidFill>
                <a:latin typeface="Century Gothic"/>
              </a:rPr>
              <a:t>These barriers occur at every stage: </a:t>
            </a:r>
          </a:p>
          <a:p>
            <a:pPr fontAlgn="base"/>
            <a:r>
              <a:rPr lang="en-GB" sz="1800">
                <a:solidFill>
                  <a:srgbClr val="4203BF"/>
                </a:solidFill>
                <a:latin typeface="Century Gothic"/>
              </a:rPr>
              <a:t>Finding a job  </a:t>
            </a:r>
          </a:p>
          <a:p>
            <a:pPr fontAlgn="base"/>
            <a:r>
              <a:rPr lang="en-GB" sz="1800">
                <a:solidFill>
                  <a:srgbClr val="4203BF"/>
                </a:solidFill>
                <a:latin typeface="Century Gothic"/>
              </a:rPr>
              <a:t>getting a job  </a:t>
            </a:r>
          </a:p>
          <a:p>
            <a:pPr fontAlgn="base"/>
            <a:r>
              <a:rPr lang="en-GB" sz="1800">
                <a:solidFill>
                  <a:srgbClr val="4203BF"/>
                </a:solidFill>
                <a:latin typeface="Century Gothic"/>
              </a:rPr>
              <a:t>Staying in employment (and staying well in employment)  </a:t>
            </a:r>
          </a:p>
          <a:p>
            <a:pPr fontAlgn="base"/>
            <a:r>
              <a:rPr lang="en-GB" sz="1800">
                <a:solidFill>
                  <a:srgbClr val="4203BF"/>
                </a:solidFill>
                <a:latin typeface="Century Gothic"/>
              </a:rPr>
              <a:t>Progressing and promotion </a:t>
            </a:r>
          </a:p>
          <a:p>
            <a:pPr marL="0" indent="0">
              <a:buNone/>
            </a:pPr>
            <a:endParaRPr lang="en-GB" sz="1800" b="1">
              <a:solidFill>
                <a:srgbClr val="4203BF"/>
              </a:solidFill>
              <a:latin typeface="Century Gothic"/>
            </a:endParaRPr>
          </a:p>
          <a:p>
            <a:endParaRPr lang="en-GB" sz="1650">
              <a:solidFill>
                <a:srgbClr val="4203BF"/>
              </a:solidFill>
              <a:latin typeface="Century Gothic" panose="020B0502020202020204" pitchFamily="34" charset="0"/>
            </a:endParaRPr>
          </a:p>
        </p:txBody>
      </p:sp>
      <p:pic>
        <p:nvPicPr>
          <p:cNvPr id="2" name="Picture 1"/>
          <p:cNvPicPr>
            <a:picLocks noChangeAspect="1"/>
          </p:cNvPicPr>
          <p:nvPr/>
        </p:nvPicPr>
        <p:blipFill>
          <a:blip r:embed="rId3"/>
          <a:stretch>
            <a:fillRect/>
          </a:stretch>
        </p:blipFill>
        <p:spPr>
          <a:xfrm>
            <a:off x="481694" y="2493185"/>
            <a:ext cx="2658761" cy="1495277"/>
          </a:xfrm>
          <a:prstGeom prst="rect">
            <a:avLst/>
          </a:prstGeom>
        </p:spPr>
      </p:pic>
      <p:pic>
        <p:nvPicPr>
          <p:cNvPr id="10" name="Picture 9"/>
          <p:cNvPicPr>
            <a:picLocks noChangeAspect="1"/>
          </p:cNvPicPr>
          <p:nvPr/>
        </p:nvPicPr>
        <p:blipFill>
          <a:blip r:embed="rId3"/>
          <a:stretch>
            <a:fillRect/>
          </a:stretch>
        </p:blipFill>
        <p:spPr>
          <a:xfrm>
            <a:off x="481694" y="3994807"/>
            <a:ext cx="2658761" cy="1495277"/>
          </a:xfrm>
          <a:prstGeom prst="rect">
            <a:avLst/>
          </a:prstGeom>
        </p:spPr>
      </p:pic>
    </p:spTree>
    <p:extLst>
      <p:ext uri="{BB962C8B-B14F-4D97-AF65-F5344CB8AC3E}">
        <p14:creationId xmlns:p14="http://schemas.microsoft.com/office/powerpoint/2010/main" val="1292396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2F620-2132-4108-B2D0-7BAB1DDDC586}"/>
              </a:ext>
            </a:extLst>
          </p:cNvPr>
          <p:cNvSpPr txBox="1">
            <a:spLocks/>
          </p:cNvSpPr>
          <p:nvPr/>
        </p:nvSpPr>
        <p:spPr>
          <a:xfrm>
            <a:off x="481693" y="707739"/>
            <a:ext cx="6066252" cy="537992"/>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rgbClr val="4203BF"/>
                </a:solidFill>
                <a:latin typeface="Century Gothic"/>
              </a:rPr>
              <a:t>Need to Know: Why autistic people need PIP</a:t>
            </a:r>
          </a:p>
        </p:txBody>
      </p:sp>
      <p:sp>
        <p:nvSpPr>
          <p:cNvPr id="3" name="Subtitle 2">
            <a:extLst>
              <a:ext uri="{FF2B5EF4-FFF2-40B4-BE49-F238E27FC236}">
                <a16:creationId xmlns:a16="http://schemas.microsoft.com/office/drawing/2014/main" id="{D4D44E0F-8F94-43A1-B52E-3F5518962993}"/>
              </a:ext>
            </a:extLst>
          </p:cNvPr>
          <p:cNvSpPr txBox="1">
            <a:spLocks/>
          </p:cNvSpPr>
          <p:nvPr/>
        </p:nvSpPr>
        <p:spPr>
          <a:xfrm>
            <a:off x="481694" y="2318646"/>
            <a:ext cx="8177811" cy="31754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800">
              <a:solidFill>
                <a:srgbClr val="4203BF"/>
              </a:solidFill>
              <a:latin typeface="Century Gothic" panose="020B0502020202020204" pitchFamily="34" charset="0"/>
            </a:endParaRPr>
          </a:p>
        </p:txBody>
      </p:sp>
      <p:sp>
        <p:nvSpPr>
          <p:cNvPr id="5" name="Subtitle 2">
            <a:extLst>
              <a:ext uri="{FF2B5EF4-FFF2-40B4-BE49-F238E27FC236}">
                <a16:creationId xmlns:a16="http://schemas.microsoft.com/office/drawing/2014/main" id="{9ECF5A2E-F592-459F-91EA-B10663B11F85}"/>
              </a:ext>
            </a:extLst>
          </p:cNvPr>
          <p:cNvSpPr txBox="1">
            <a:spLocks/>
          </p:cNvSpPr>
          <p:nvPr/>
        </p:nvSpPr>
        <p:spPr>
          <a:xfrm>
            <a:off x="481694" y="1869643"/>
            <a:ext cx="8459106" cy="40734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sz="1800" b="1">
                <a:solidFill>
                  <a:srgbClr val="4203BF"/>
                </a:solidFill>
                <a:latin typeface="Century Gothic"/>
              </a:rPr>
              <a:t>217,750 claim PIP for a </a:t>
            </a:r>
            <a:r>
              <a:rPr lang="en-GB" sz="1800" b="1">
                <a:solidFill>
                  <a:srgbClr val="4203BF"/>
                </a:solidFill>
                <a:latin typeface="Century Gothic"/>
                <a:ea typeface="+mj-ea"/>
                <a:cs typeface="+mj-cs"/>
              </a:rPr>
              <a:t>primary</a:t>
            </a:r>
            <a:r>
              <a:rPr lang="en-GB" sz="1800" b="1">
                <a:solidFill>
                  <a:srgbClr val="4203BF"/>
                </a:solidFill>
                <a:latin typeface="Century Gothic"/>
              </a:rPr>
              <a:t> condition of autism </a:t>
            </a:r>
            <a:r>
              <a:rPr lang="en-GB" sz="1800">
                <a:solidFill>
                  <a:srgbClr val="4203BF"/>
                </a:solidFill>
                <a:latin typeface="Century Gothic"/>
              </a:rPr>
              <a:t> </a:t>
            </a:r>
          </a:p>
          <a:p>
            <a:pPr fontAlgn="base"/>
            <a:r>
              <a:rPr lang="en-GB" sz="1800" b="1">
                <a:solidFill>
                  <a:srgbClr val="4203BF"/>
                </a:solidFill>
                <a:latin typeface="Century Gothic"/>
              </a:rPr>
              <a:t>Third most common condition </a:t>
            </a:r>
            <a:r>
              <a:rPr lang="en-GB" sz="1800">
                <a:solidFill>
                  <a:srgbClr val="4203BF"/>
                </a:solidFill>
                <a:latin typeface="Century Gothic"/>
              </a:rPr>
              <a:t>after anxiety/depression and osteoarthritis </a:t>
            </a:r>
          </a:p>
          <a:p>
            <a:pPr fontAlgn="base"/>
            <a:r>
              <a:rPr lang="en-GB" sz="1800" b="1">
                <a:solidFill>
                  <a:srgbClr val="4203BF"/>
                </a:solidFill>
                <a:latin typeface="Century Gothic"/>
              </a:rPr>
              <a:t>PIP is NOT an out-of-work benefit. </a:t>
            </a:r>
            <a:r>
              <a:rPr lang="en-GB" sz="1800">
                <a:solidFill>
                  <a:srgbClr val="4203BF"/>
                </a:solidFill>
                <a:latin typeface="Century Gothic"/>
              </a:rPr>
              <a:t>It is meant to subsidise the additional costs of disability and can be claimed by employed or unemployed disabled people.  </a:t>
            </a:r>
          </a:p>
          <a:p>
            <a:pPr fontAlgn="base"/>
            <a:r>
              <a:rPr lang="en-GB" sz="1800">
                <a:solidFill>
                  <a:srgbClr val="4203BF"/>
                </a:solidFill>
                <a:latin typeface="Century Gothic"/>
              </a:rPr>
              <a:t>In a recent survey, 70% of autistic PIP claimants said the </a:t>
            </a:r>
            <a:r>
              <a:rPr lang="en-GB" sz="1800" b="1">
                <a:solidFill>
                  <a:srgbClr val="4203BF"/>
                </a:solidFill>
                <a:latin typeface="Century Gothic"/>
              </a:rPr>
              <a:t>current rate of PIP does not cover the additional costs</a:t>
            </a:r>
            <a:r>
              <a:rPr lang="en-GB" sz="1800">
                <a:solidFill>
                  <a:srgbClr val="4203BF"/>
                </a:solidFill>
                <a:latin typeface="Century Gothic"/>
              </a:rPr>
              <a:t> incurred by their disability </a:t>
            </a:r>
          </a:p>
          <a:p>
            <a:pPr fontAlgn="base"/>
            <a:r>
              <a:rPr lang="en-GB" sz="1800">
                <a:solidFill>
                  <a:srgbClr val="4203BF"/>
                </a:solidFill>
                <a:latin typeface="Century Gothic"/>
              </a:rPr>
              <a:t>For autistic claimants, PIP is typically spent on:  </a:t>
            </a:r>
          </a:p>
          <a:p>
            <a:pPr lvl="1" fontAlgn="base">
              <a:buFont typeface="Courier New" panose="020B0604020202020204" pitchFamily="34" charset="0"/>
              <a:buChar char="o"/>
            </a:pPr>
            <a:r>
              <a:rPr lang="en-GB" sz="1600">
                <a:solidFill>
                  <a:srgbClr val="4203BF"/>
                </a:solidFill>
                <a:latin typeface="Century Gothic"/>
              </a:rPr>
              <a:t>food and meal items (55%)  </a:t>
            </a:r>
          </a:p>
          <a:p>
            <a:pPr lvl="1">
              <a:buFont typeface="Courier New" panose="020B0604020202020204" pitchFamily="34" charset="0"/>
              <a:buChar char="o"/>
            </a:pPr>
            <a:r>
              <a:rPr lang="en-GB" sz="1600">
                <a:solidFill>
                  <a:srgbClr val="4203BF"/>
                </a:solidFill>
                <a:latin typeface="Century Gothic"/>
              </a:rPr>
              <a:t>additional transport costs (47.5%)  </a:t>
            </a:r>
            <a:endParaRPr lang="en-GB" sz="1600">
              <a:ea typeface="Calibri"/>
              <a:cs typeface="Calibri"/>
            </a:endParaRPr>
          </a:p>
          <a:p>
            <a:pPr lvl="1" fontAlgn="base">
              <a:buFont typeface="Courier New" panose="020B0604020202020204" pitchFamily="34" charset="0"/>
              <a:buChar char="o"/>
            </a:pPr>
            <a:r>
              <a:rPr lang="en-GB" sz="1600">
                <a:solidFill>
                  <a:srgbClr val="4203BF"/>
                </a:solidFill>
                <a:latin typeface="Century Gothic"/>
              </a:rPr>
              <a:t>personal assistance (40%) </a:t>
            </a:r>
          </a:p>
          <a:p>
            <a:pPr marL="0" indent="0">
              <a:lnSpc>
                <a:spcPct val="150000"/>
              </a:lnSpc>
              <a:buNone/>
            </a:pPr>
            <a:endParaRPr lang="en-US" sz="1800" b="1">
              <a:solidFill>
                <a:srgbClr val="4203BF"/>
              </a:solidFill>
              <a:latin typeface="Century Gothic" panose="020B0502020202020204" pitchFamily="34" charset="0"/>
            </a:endParaRPr>
          </a:p>
        </p:txBody>
      </p:sp>
    </p:spTree>
    <p:extLst>
      <p:ext uri="{BB962C8B-B14F-4D97-AF65-F5344CB8AC3E}">
        <p14:creationId xmlns:p14="http://schemas.microsoft.com/office/powerpoint/2010/main" val="2770693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AD906-4661-7243-A4D7-58D7ED055B78}"/>
              </a:ext>
            </a:extLst>
          </p:cNvPr>
          <p:cNvSpPr>
            <a:spLocks noGrp="1"/>
          </p:cNvSpPr>
          <p:nvPr>
            <p:ph type="ctrTitle" idx="4294967295"/>
          </p:nvPr>
        </p:nvSpPr>
        <p:spPr>
          <a:xfrm>
            <a:off x="344102" y="2467778"/>
            <a:ext cx="5406390" cy="1460105"/>
          </a:xfrm>
          <a:prstGeom prst="rect">
            <a:avLst/>
          </a:prstGeom>
        </p:spPr>
        <p:txBody>
          <a:bodyPr lIns="91440" tIns="45720" rIns="91440" bIns="45720" anchor="t"/>
          <a:lstStyle/>
          <a:p>
            <a:r>
              <a:rPr lang="en-US" sz="2400" b="1" dirty="0">
                <a:solidFill>
                  <a:schemeClr val="bg1"/>
                </a:solidFill>
                <a:latin typeface="Century Gothic"/>
                <a:ea typeface="+mj-lt"/>
                <a:cs typeface="+mj-lt"/>
              </a:rPr>
              <a:t>“PIP has been a lifeline to me and allowed me to buy equipment such as weighted blankets… With the changes to PIP I will lose it and the health element of UC, I will have to cut back on so much.” </a:t>
            </a:r>
            <a:br>
              <a:rPr lang="en-US" sz="2400" b="1" dirty="0">
                <a:latin typeface="Century Gothic"/>
                <a:ea typeface="+mj-lt"/>
                <a:cs typeface="+mj-lt"/>
              </a:rPr>
            </a:br>
            <a:br>
              <a:rPr lang="en-US" sz="2400" b="1" dirty="0">
                <a:latin typeface="Century Gothic"/>
                <a:ea typeface="+mj-lt"/>
                <a:cs typeface="+mj-lt"/>
              </a:rPr>
            </a:br>
            <a:r>
              <a:rPr lang="en-US" sz="2400" i="1" dirty="0">
                <a:solidFill>
                  <a:schemeClr val="bg1"/>
                </a:solidFill>
                <a:latin typeface="Century Gothic"/>
                <a:ea typeface="+mj-lt"/>
                <a:cs typeface="+mj-lt"/>
              </a:rPr>
              <a:t>N – Autistic man in receipt of PIP</a:t>
            </a:r>
          </a:p>
        </p:txBody>
      </p:sp>
    </p:spTree>
    <p:extLst>
      <p:ext uri="{BB962C8B-B14F-4D97-AF65-F5344CB8AC3E}">
        <p14:creationId xmlns:p14="http://schemas.microsoft.com/office/powerpoint/2010/main" val="3715770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2F620-2132-4108-B2D0-7BAB1DDDC586}"/>
              </a:ext>
            </a:extLst>
          </p:cNvPr>
          <p:cNvSpPr txBox="1">
            <a:spLocks/>
          </p:cNvSpPr>
          <p:nvPr/>
        </p:nvSpPr>
        <p:spPr>
          <a:xfrm>
            <a:off x="481693" y="707739"/>
            <a:ext cx="5952973" cy="5379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a:solidFill>
                  <a:srgbClr val="4203BF"/>
                </a:solidFill>
                <a:latin typeface="Century Gothic" panose="020B0502020202020204" pitchFamily="34" charset="0"/>
              </a:rPr>
              <a:t>Need to Know - Reforms</a:t>
            </a:r>
          </a:p>
          <a:p>
            <a:endParaRPr lang="en-US" sz="3300" b="1">
              <a:solidFill>
                <a:srgbClr val="4203BF"/>
              </a:solidFill>
              <a:latin typeface="Century Gothic" panose="020B0502020202020204" pitchFamily="34" charset="0"/>
            </a:endParaRPr>
          </a:p>
        </p:txBody>
      </p:sp>
      <p:sp>
        <p:nvSpPr>
          <p:cNvPr id="3" name="Subtitle 2">
            <a:extLst>
              <a:ext uri="{FF2B5EF4-FFF2-40B4-BE49-F238E27FC236}">
                <a16:creationId xmlns:a16="http://schemas.microsoft.com/office/drawing/2014/main" id="{D4D44E0F-8F94-43A1-B52E-3F5518962993}"/>
              </a:ext>
            </a:extLst>
          </p:cNvPr>
          <p:cNvSpPr txBox="1">
            <a:spLocks/>
          </p:cNvSpPr>
          <p:nvPr/>
        </p:nvSpPr>
        <p:spPr>
          <a:xfrm>
            <a:off x="481694" y="2318646"/>
            <a:ext cx="8177811" cy="31754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800">
              <a:solidFill>
                <a:srgbClr val="4203BF"/>
              </a:solidFill>
              <a:latin typeface="Century Gothic" panose="020B0502020202020204" pitchFamily="34" charset="0"/>
            </a:endParaRPr>
          </a:p>
        </p:txBody>
      </p:sp>
      <p:sp>
        <p:nvSpPr>
          <p:cNvPr id="5" name="Subtitle 2">
            <a:extLst>
              <a:ext uri="{FF2B5EF4-FFF2-40B4-BE49-F238E27FC236}">
                <a16:creationId xmlns:a16="http://schemas.microsoft.com/office/drawing/2014/main" id="{BE0C4694-B45C-40EC-8DA9-CCDD38E839CC}"/>
              </a:ext>
            </a:extLst>
          </p:cNvPr>
          <p:cNvSpPr txBox="1">
            <a:spLocks/>
          </p:cNvSpPr>
          <p:nvPr/>
        </p:nvSpPr>
        <p:spPr>
          <a:xfrm>
            <a:off x="331685" y="1715027"/>
            <a:ext cx="8482552" cy="4652159"/>
          </a:xfrm>
          <a:prstGeom prst="rect">
            <a:avLst/>
          </a:prstGeom>
        </p:spPr>
        <p:txBody>
          <a:bodyPr lIns="91440" tIns="45720" rIns="91440" bIns="45720" numCol="2"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b="1">
                <a:solidFill>
                  <a:srgbClr val="4203BF"/>
                </a:solidFill>
                <a:latin typeface="Century Gothic"/>
              </a:rPr>
              <a:t>No Consultation</a:t>
            </a:r>
            <a:endParaRPr lang="en-US" sz="1800">
              <a:latin typeface="Century Gothic"/>
              <a:ea typeface="Calibri"/>
              <a:cs typeface="Calibri"/>
            </a:endParaRPr>
          </a:p>
          <a:p>
            <a:pPr>
              <a:lnSpc>
                <a:spcPct val="100000"/>
              </a:lnSpc>
            </a:pPr>
            <a:r>
              <a:rPr lang="en-US" sz="1800">
                <a:solidFill>
                  <a:srgbClr val="4203BF"/>
                </a:solidFill>
                <a:latin typeface="Century Gothic"/>
              </a:rPr>
              <a:t>Changes to PIP eligibility</a:t>
            </a:r>
          </a:p>
          <a:p>
            <a:pPr>
              <a:lnSpc>
                <a:spcPct val="100000"/>
              </a:lnSpc>
            </a:pPr>
            <a:r>
              <a:rPr lang="en-US" sz="1800">
                <a:solidFill>
                  <a:srgbClr val="4203BF"/>
                </a:solidFill>
                <a:latin typeface="Century Gothic"/>
              </a:rPr>
              <a:t>WCA assessment replaced with PIP assessment </a:t>
            </a:r>
          </a:p>
          <a:p>
            <a:pPr>
              <a:lnSpc>
                <a:spcPct val="100000"/>
              </a:lnSpc>
            </a:pPr>
            <a:r>
              <a:rPr lang="en-US" sz="1800">
                <a:solidFill>
                  <a:srgbClr val="4203BF"/>
                </a:solidFill>
                <a:latin typeface="Century Gothic"/>
              </a:rPr>
              <a:t>UC-Health element reduced/frozen</a:t>
            </a:r>
          </a:p>
          <a:p>
            <a:pPr marL="0" indent="0">
              <a:lnSpc>
                <a:spcPct val="100000"/>
              </a:lnSpc>
              <a:buNone/>
            </a:pPr>
            <a:endParaRPr lang="en-US" sz="1800" b="1">
              <a:solidFill>
                <a:srgbClr val="4203BF"/>
              </a:solidFill>
              <a:latin typeface="Century Gothic"/>
            </a:endParaRPr>
          </a:p>
          <a:p>
            <a:pPr marL="0" indent="0">
              <a:lnSpc>
                <a:spcPct val="100000"/>
              </a:lnSpc>
              <a:buNone/>
            </a:pPr>
            <a:r>
              <a:rPr lang="en-US" sz="1800" b="1">
                <a:solidFill>
                  <a:srgbClr val="4203BF"/>
                </a:solidFill>
                <a:latin typeface="Century Gothic"/>
              </a:rPr>
              <a:t>Consultation</a:t>
            </a:r>
            <a:endParaRPr lang="en-US" sz="1800" b="1">
              <a:solidFill>
                <a:srgbClr val="4203BF"/>
              </a:solidFill>
              <a:latin typeface="Century Gothic" panose="020B0502020202020204" pitchFamily="34" charset="0"/>
            </a:endParaRPr>
          </a:p>
          <a:p>
            <a:pPr>
              <a:lnSpc>
                <a:spcPct val="100000"/>
              </a:lnSpc>
            </a:pPr>
            <a:r>
              <a:rPr lang="en-US" sz="1800">
                <a:solidFill>
                  <a:srgbClr val="4203BF"/>
                </a:solidFill>
                <a:latin typeface="Century Gothic"/>
              </a:rPr>
              <a:t>Delaying access to UC-Health until age 22</a:t>
            </a:r>
          </a:p>
          <a:p>
            <a:pPr>
              <a:lnSpc>
                <a:spcPct val="100000"/>
              </a:lnSpc>
            </a:pPr>
            <a:r>
              <a:rPr lang="en-US" sz="1800">
                <a:solidFill>
                  <a:srgbClr val="4203BF"/>
                </a:solidFill>
                <a:latin typeface="Century Gothic"/>
              </a:rPr>
              <a:t>Right to Try Work </a:t>
            </a:r>
          </a:p>
          <a:p>
            <a:pPr>
              <a:lnSpc>
                <a:spcPct val="100000"/>
              </a:lnSpc>
            </a:pPr>
            <a:r>
              <a:rPr lang="en-US" sz="1800">
                <a:solidFill>
                  <a:srgbClr val="4203BF"/>
                </a:solidFill>
                <a:latin typeface="Century Gothic"/>
              </a:rPr>
              <a:t>Review of PIP assessment process </a:t>
            </a:r>
          </a:p>
        </p:txBody>
      </p:sp>
    </p:spTree>
    <p:extLst>
      <p:ext uri="{BB962C8B-B14F-4D97-AF65-F5344CB8AC3E}">
        <p14:creationId xmlns:p14="http://schemas.microsoft.com/office/powerpoint/2010/main" val="3715271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125656-2E08-C240-815D-F26127C1A131}"/>
              </a:ext>
            </a:extLst>
          </p:cNvPr>
          <p:cNvSpPr txBox="1">
            <a:spLocks/>
          </p:cNvSpPr>
          <p:nvPr/>
        </p:nvSpPr>
        <p:spPr>
          <a:xfrm>
            <a:off x="481694" y="545421"/>
            <a:ext cx="5951764" cy="7173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a:solidFill>
                  <a:srgbClr val="4203BF"/>
                </a:solidFill>
                <a:latin typeface="Century Gothic" panose="020B0502020202020204" pitchFamily="34" charset="0"/>
              </a:rPr>
              <a:t>Concerns: Impact</a:t>
            </a:r>
          </a:p>
        </p:txBody>
      </p:sp>
      <p:sp>
        <p:nvSpPr>
          <p:cNvPr id="11" name="Subtitle 2">
            <a:extLst>
              <a:ext uri="{FF2B5EF4-FFF2-40B4-BE49-F238E27FC236}">
                <a16:creationId xmlns:a16="http://schemas.microsoft.com/office/drawing/2014/main" id="{61E03726-CDD9-A34D-B320-D7D8359F095B}"/>
              </a:ext>
            </a:extLst>
          </p:cNvPr>
          <p:cNvSpPr txBox="1">
            <a:spLocks/>
          </p:cNvSpPr>
          <p:nvPr/>
        </p:nvSpPr>
        <p:spPr>
          <a:xfrm>
            <a:off x="481694" y="1857368"/>
            <a:ext cx="7364185" cy="6651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a:solidFill>
                <a:srgbClr val="4203BF"/>
              </a:solidFill>
              <a:latin typeface="Century Gothic" panose="020B0502020202020204" pitchFamily="34" charset="0"/>
            </a:endParaRPr>
          </a:p>
        </p:txBody>
      </p:sp>
      <p:sp>
        <p:nvSpPr>
          <p:cNvPr id="12" name="Subtitle 2">
            <a:extLst>
              <a:ext uri="{FF2B5EF4-FFF2-40B4-BE49-F238E27FC236}">
                <a16:creationId xmlns:a16="http://schemas.microsoft.com/office/drawing/2014/main" id="{7084B2DC-88B7-214C-902E-DCFF686D3772}"/>
              </a:ext>
            </a:extLst>
          </p:cNvPr>
          <p:cNvSpPr txBox="1">
            <a:spLocks/>
          </p:cNvSpPr>
          <p:nvPr/>
        </p:nvSpPr>
        <p:spPr>
          <a:xfrm>
            <a:off x="481694" y="1591734"/>
            <a:ext cx="8180612" cy="496809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rgbClr val="4203BF"/>
                </a:solidFill>
                <a:latin typeface="Century Gothic"/>
              </a:rPr>
              <a:t>We and the wider sector have some serious concerns about the reforms and their potential impacts on autistic and disabled people.  </a:t>
            </a:r>
          </a:p>
          <a:p>
            <a:pPr marL="0" indent="0">
              <a:buNone/>
            </a:pPr>
            <a:endParaRPr lang="en-GB" sz="1800">
              <a:solidFill>
                <a:srgbClr val="4203BF"/>
              </a:solidFill>
              <a:latin typeface="Century Gothic" panose="020B0502020202020204" pitchFamily="34" charset="0"/>
            </a:endParaRPr>
          </a:p>
          <a:p>
            <a:r>
              <a:rPr lang="en-GB" sz="1800" dirty="0">
                <a:solidFill>
                  <a:srgbClr val="4203BF"/>
                </a:solidFill>
                <a:latin typeface="Century Gothic"/>
              </a:rPr>
              <a:t>An additional </a:t>
            </a:r>
            <a:r>
              <a:rPr lang="en-GB" sz="1800" b="1">
                <a:solidFill>
                  <a:srgbClr val="4203BF"/>
                </a:solidFill>
                <a:latin typeface="Century Gothic"/>
              </a:rPr>
              <a:t>250,000 people (including 50,000 children) will live in relative poverty</a:t>
            </a:r>
            <a:r>
              <a:rPr lang="en-GB" sz="1800" dirty="0">
                <a:solidFill>
                  <a:srgbClr val="4203BF"/>
                </a:solidFill>
                <a:latin typeface="Century Gothic"/>
              </a:rPr>
              <a:t> by 2030 because of these changes. Estimates from the Joseph Rowntree Foundation suggest this number could in fact be as high as 400,000. </a:t>
            </a:r>
          </a:p>
          <a:p>
            <a:endParaRPr lang="en-GB" sz="1800">
              <a:solidFill>
                <a:srgbClr val="4203BF"/>
              </a:solidFill>
              <a:latin typeface="Century Gothic" panose="020B0502020202020204" pitchFamily="34" charset="0"/>
            </a:endParaRPr>
          </a:p>
          <a:p>
            <a:r>
              <a:rPr lang="en-GB" sz="1800" dirty="0">
                <a:solidFill>
                  <a:srgbClr val="4203BF"/>
                </a:solidFill>
                <a:latin typeface="Century Gothic"/>
              </a:rPr>
              <a:t>There are </a:t>
            </a:r>
            <a:r>
              <a:rPr lang="en-GB" sz="1800" b="1" dirty="0">
                <a:solidFill>
                  <a:srgbClr val="4203BF"/>
                </a:solidFill>
                <a:latin typeface="Century Gothic"/>
              </a:rPr>
              <a:t>currently 1,325,250 people who would lose access to PIP </a:t>
            </a:r>
            <a:r>
              <a:rPr lang="en-GB" sz="1800" dirty="0">
                <a:solidFill>
                  <a:srgbClr val="4203BF"/>
                </a:solidFill>
                <a:latin typeface="Century Gothic"/>
              </a:rPr>
              <a:t>under these changes. The average loss is </a:t>
            </a:r>
            <a:r>
              <a:rPr lang="en-GB" sz="1800" b="1" dirty="0">
                <a:solidFill>
                  <a:srgbClr val="4203BF"/>
                </a:solidFill>
                <a:latin typeface="Century Gothic"/>
              </a:rPr>
              <a:t>£4,500 per year </a:t>
            </a:r>
          </a:p>
          <a:p>
            <a:endParaRPr lang="en-GB" sz="1800">
              <a:solidFill>
                <a:srgbClr val="4203BF"/>
              </a:solidFill>
              <a:latin typeface="Century Gothic" panose="020B0502020202020204" pitchFamily="34" charset="0"/>
            </a:endParaRPr>
          </a:p>
          <a:p>
            <a:r>
              <a:rPr lang="en-GB" sz="1800" dirty="0">
                <a:solidFill>
                  <a:srgbClr val="4203BF"/>
                </a:solidFill>
                <a:latin typeface="Century Gothic"/>
              </a:rPr>
              <a:t>At least </a:t>
            </a:r>
            <a:r>
              <a:rPr lang="en-GB" sz="1800" b="1" dirty="0">
                <a:solidFill>
                  <a:srgbClr val="4203BF"/>
                </a:solidFill>
                <a:latin typeface="Century Gothic"/>
              </a:rPr>
              <a:t>13,000 autistic people will lose access to PIP</a:t>
            </a:r>
            <a:r>
              <a:rPr lang="en-GB" sz="1800" dirty="0">
                <a:solidFill>
                  <a:srgbClr val="4203BF"/>
                </a:solidFill>
                <a:latin typeface="Century Gothic"/>
              </a:rPr>
              <a:t> where autism is the primary condition, including 4,800 autistic people on the enhanced rate </a:t>
            </a:r>
            <a:endParaRPr lang="en-US" sz="1800" b="1" dirty="0">
              <a:solidFill>
                <a:srgbClr val="4203BF"/>
              </a:solidFill>
              <a:latin typeface="Century Gothic"/>
            </a:endParaRPr>
          </a:p>
        </p:txBody>
      </p:sp>
      <p:sp>
        <p:nvSpPr>
          <p:cNvPr id="13" name="Subtitle 2">
            <a:extLst>
              <a:ext uri="{FF2B5EF4-FFF2-40B4-BE49-F238E27FC236}">
                <a16:creationId xmlns:a16="http://schemas.microsoft.com/office/drawing/2014/main" id="{A0D49F9E-9270-8E40-9289-E925B6766956}"/>
              </a:ext>
            </a:extLst>
          </p:cNvPr>
          <p:cNvSpPr txBox="1">
            <a:spLocks/>
          </p:cNvSpPr>
          <p:nvPr/>
        </p:nvSpPr>
        <p:spPr>
          <a:xfrm>
            <a:off x="481694" y="3475391"/>
            <a:ext cx="5951764" cy="11627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a:solidFill>
                <a:srgbClr val="4203BF"/>
              </a:solidFill>
              <a:latin typeface="Century Gothic" panose="020B0502020202020204" pitchFamily="34" charset="0"/>
            </a:endParaRPr>
          </a:p>
        </p:txBody>
      </p:sp>
    </p:spTree>
    <p:extLst>
      <p:ext uri="{BB962C8B-B14F-4D97-AF65-F5344CB8AC3E}">
        <p14:creationId xmlns:p14="http://schemas.microsoft.com/office/powerpoint/2010/main" val="902521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125656-2E08-C240-815D-F26127C1A131}"/>
              </a:ext>
            </a:extLst>
          </p:cNvPr>
          <p:cNvSpPr txBox="1">
            <a:spLocks/>
          </p:cNvSpPr>
          <p:nvPr/>
        </p:nvSpPr>
        <p:spPr>
          <a:xfrm>
            <a:off x="304411" y="368140"/>
            <a:ext cx="6299516" cy="7173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a:solidFill>
                  <a:srgbClr val="4203BF"/>
                </a:solidFill>
                <a:latin typeface="Century Gothic" panose="020B0502020202020204" pitchFamily="34" charset="0"/>
              </a:rPr>
              <a:t>Concerns: Lack of Evaluation</a:t>
            </a:r>
          </a:p>
        </p:txBody>
      </p:sp>
      <p:sp>
        <p:nvSpPr>
          <p:cNvPr id="11" name="Subtitle 2">
            <a:extLst>
              <a:ext uri="{FF2B5EF4-FFF2-40B4-BE49-F238E27FC236}">
                <a16:creationId xmlns:a16="http://schemas.microsoft.com/office/drawing/2014/main" id="{61E03726-CDD9-A34D-B320-D7D8359F095B}"/>
              </a:ext>
            </a:extLst>
          </p:cNvPr>
          <p:cNvSpPr txBox="1">
            <a:spLocks/>
          </p:cNvSpPr>
          <p:nvPr/>
        </p:nvSpPr>
        <p:spPr>
          <a:xfrm>
            <a:off x="481694" y="1857368"/>
            <a:ext cx="7364185" cy="6651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a:solidFill>
                <a:srgbClr val="4203BF"/>
              </a:solidFill>
              <a:latin typeface="Century Gothic" panose="020B0502020202020204" pitchFamily="34" charset="0"/>
            </a:endParaRPr>
          </a:p>
        </p:txBody>
      </p:sp>
      <p:sp>
        <p:nvSpPr>
          <p:cNvPr id="13" name="Subtitle 2">
            <a:extLst>
              <a:ext uri="{FF2B5EF4-FFF2-40B4-BE49-F238E27FC236}">
                <a16:creationId xmlns:a16="http://schemas.microsoft.com/office/drawing/2014/main" id="{A0D49F9E-9270-8E40-9289-E925B6766956}"/>
              </a:ext>
            </a:extLst>
          </p:cNvPr>
          <p:cNvSpPr txBox="1">
            <a:spLocks/>
          </p:cNvSpPr>
          <p:nvPr/>
        </p:nvSpPr>
        <p:spPr>
          <a:xfrm>
            <a:off x="481694" y="1276623"/>
            <a:ext cx="8281306" cy="430334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sz="1800" b="1">
                <a:solidFill>
                  <a:srgbClr val="4203BF"/>
                </a:solidFill>
                <a:latin typeface="Century Gothic"/>
                <a:ea typeface="+mj-ea"/>
                <a:cs typeface="+mj-cs"/>
              </a:rPr>
              <a:t>The Government has not provided a full assessment of the impact of the benefit reforms </a:t>
            </a:r>
          </a:p>
          <a:p>
            <a:pPr fontAlgn="base"/>
            <a:r>
              <a:rPr lang="en-GB" sz="1800">
                <a:solidFill>
                  <a:srgbClr val="4203BF"/>
                </a:solidFill>
                <a:latin typeface="Century Gothic"/>
                <a:ea typeface="+mj-ea"/>
                <a:cs typeface="+mj-cs"/>
              </a:rPr>
              <a:t>We can’t know for sure just how many people will be affected and which conditions will be most severely impacted.</a:t>
            </a:r>
            <a:endParaRPr lang="en-GB" sz="1800">
              <a:solidFill>
                <a:srgbClr val="4203BF"/>
              </a:solidFill>
              <a:latin typeface="Century Gothic" panose="020B0502020202020204" pitchFamily="34" charset="0"/>
              <a:ea typeface="+mj-ea"/>
              <a:cs typeface="+mj-cs"/>
            </a:endParaRPr>
          </a:p>
          <a:p>
            <a:pPr fontAlgn="base"/>
            <a:r>
              <a:rPr lang="en-GB" sz="1800">
                <a:solidFill>
                  <a:srgbClr val="4203BF"/>
                </a:solidFill>
                <a:latin typeface="Century Gothic"/>
                <a:ea typeface="+mj-ea"/>
                <a:cs typeface="+mj-cs"/>
              </a:rPr>
              <a:t>Published DWP data does not show what the impacts could be for autistic UC claimants, carers of autistic people or autistic PIP claimants who claim for a different primary condition. </a:t>
            </a:r>
          </a:p>
          <a:p>
            <a:pPr fontAlgn="base"/>
            <a:r>
              <a:rPr lang="en-GB" sz="1800">
                <a:solidFill>
                  <a:srgbClr val="4203BF"/>
                </a:solidFill>
                <a:latin typeface="Century Gothic"/>
                <a:ea typeface="+mj-ea"/>
                <a:cs typeface="+mj-cs"/>
              </a:rPr>
              <a:t>For UC-Health we have no information on what disabilities are most likely to be affected </a:t>
            </a:r>
          </a:p>
          <a:p>
            <a:pPr fontAlgn="base"/>
            <a:r>
              <a:rPr lang="en-GB" sz="1800">
                <a:solidFill>
                  <a:srgbClr val="4203BF"/>
                </a:solidFill>
                <a:latin typeface="Century Gothic"/>
                <a:ea typeface="+mj-ea"/>
                <a:cs typeface="+mj-cs"/>
              </a:rPr>
              <a:t>We do not have any details of how employment programs will be implemented, and what their impact will be </a:t>
            </a:r>
          </a:p>
          <a:p>
            <a:pPr fontAlgn="base"/>
            <a:r>
              <a:rPr lang="en-GB" sz="1800">
                <a:solidFill>
                  <a:srgbClr val="4203BF"/>
                </a:solidFill>
                <a:latin typeface="Century Gothic"/>
                <a:ea typeface="+mj-ea"/>
                <a:cs typeface="+mj-cs"/>
              </a:rPr>
              <a:t>The Office for Budget Responsibility (OBR) has said </a:t>
            </a:r>
            <a:r>
              <a:rPr lang="en-GB" sz="1800" b="1">
                <a:solidFill>
                  <a:srgbClr val="4203BF"/>
                </a:solidFill>
                <a:latin typeface="Century Gothic"/>
                <a:ea typeface="+mj-ea"/>
                <a:cs typeface="+mj-cs"/>
              </a:rPr>
              <a:t>the government has not yet provided enough details of their employment programs for them to be evaluated</a:t>
            </a:r>
            <a:r>
              <a:rPr lang="en-GB" sz="1800">
                <a:solidFill>
                  <a:srgbClr val="4203BF"/>
                </a:solidFill>
                <a:latin typeface="Century Gothic"/>
                <a:ea typeface="+mj-ea"/>
                <a:cs typeface="+mj-cs"/>
              </a:rPr>
              <a:t>. They have also not been given enough time to develop an analysis of the impact of benefit cuts on the labour market.  </a:t>
            </a:r>
          </a:p>
          <a:p>
            <a:pPr fontAlgn="base"/>
            <a:r>
              <a:rPr lang="en-GB" sz="1800" b="1">
                <a:solidFill>
                  <a:srgbClr val="4203BF"/>
                </a:solidFill>
                <a:latin typeface="Century Gothic"/>
                <a:ea typeface="+mj-ea"/>
                <a:cs typeface="+mj-cs"/>
              </a:rPr>
              <a:t>An assessment won’t happen before the vote. </a:t>
            </a:r>
          </a:p>
        </p:txBody>
      </p:sp>
    </p:spTree>
    <p:extLst>
      <p:ext uri="{BB962C8B-B14F-4D97-AF65-F5344CB8AC3E}">
        <p14:creationId xmlns:p14="http://schemas.microsoft.com/office/powerpoint/2010/main" val="2155730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125656-2E08-C240-815D-F26127C1A131}"/>
              </a:ext>
            </a:extLst>
          </p:cNvPr>
          <p:cNvSpPr txBox="1">
            <a:spLocks/>
          </p:cNvSpPr>
          <p:nvPr/>
        </p:nvSpPr>
        <p:spPr>
          <a:xfrm>
            <a:off x="481694" y="545421"/>
            <a:ext cx="6168726" cy="79614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a:solidFill>
                  <a:srgbClr val="4203BF"/>
                </a:solidFill>
                <a:latin typeface="Century Gothic"/>
              </a:rPr>
              <a:t>Concerns: Access to Benefits</a:t>
            </a:r>
          </a:p>
        </p:txBody>
      </p:sp>
      <p:sp>
        <p:nvSpPr>
          <p:cNvPr id="11" name="Subtitle 2">
            <a:extLst>
              <a:ext uri="{FF2B5EF4-FFF2-40B4-BE49-F238E27FC236}">
                <a16:creationId xmlns:a16="http://schemas.microsoft.com/office/drawing/2014/main" id="{61E03726-CDD9-A34D-B320-D7D8359F095B}"/>
              </a:ext>
            </a:extLst>
          </p:cNvPr>
          <p:cNvSpPr txBox="1">
            <a:spLocks/>
          </p:cNvSpPr>
          <p:nvPr/>
        </p:nvSpPr>
        <p:spPr>
          <a:xfrm>
            <a:off x="481694" y="1857368"/>
            <a:ext cx="7364185" cy="6651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a:solidFill>
                <a:srgbClr val="4203BF"/>
              </a:solidFill>
              <a:latin typeface="Century Gothic" panose="020B0502020202020204" pitchFamily="34" charset="0"/>
            </a:endParaRPr>
          </a:p>
        </p:txBody>
      </p:sp>
      <p:sp>
        <p:nvSpPr>
          <p:cNvPr id="6" name="Subtitle 2">
            <a:extLst>
              <a:ext uri="{FF2B5EF4-FFF2-40B4-BE49-F238E27FC236}">
                <a16:creationId xmlns:a16="http://schemas.microsoft.com/office/drawing/2014/main" id="{89C7A2EC-2FA6-4294-AE95-DE51E96A6AC3}"/>
              </a:ext>
            </a:extLst>
          </p:cNvPr>
          <p:cNvSpPr txBox="1">
            <a:spLocks/>
          </p:cNvSpPr>
          <p:nvPr/>
        </p:nvSpPr>
        <p:spPr>
          <a:xfrm>
            <a:off x="481694" y="1345333"/>
            <a:ext cx="8281306" cy="411596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rgbClr val="4203BF"/>
                </a:solidFill>
                <a:latin typeface="Century Gothic"/>
              </a:rPr>
              <a:t>In its existing format, PIP is a difficult, distressing and inaccessible process for autistic people. In a recent survey of PIP claimants:  </a:t>
            </a:r>
            <a:endParaRPr lang="en-US" dirty="0"/>
          </a:p>
          <a:p>
            <a:r>
              <a:rPr lang="en-GB" sz="1800" b="1" dirty="0">
                <a:solidFill>
                  <a:srgbClr val="4203BF"/>
                </a:solidFill>
                <a:latin typeface="Century Gothic"/>
              </a:rPr>
              <a:t>70% </a:t>
            </a:r>
            <a:r>
              <a:rPr lang="en-GB" sz="1800" dirty="0">
                <a:solidFill>
                  <a:srgbClr val="4203BF"/>
                </a:solidFill>
                <a:latin typeface="Century Gothic"/>
              </a:rPr>
              <a:t>told us that assessors do not have a sufficient understanding of autism to correctly award entitlements. </a:t>
            </a:r>
          </a:p>
          <a:p>
            <a:r>
              <a:rPr lang="en-GB" sz="1800" b="1" dirty="0">
                <a:solidFill>
                  <a:srgbClr val="4203BF"/>
                </a:solidFill>
                <a:latin typeface="Century Gothic"/>
              </a:rPr>
              <a:t>97% </a:t>
            </a:r>
            <a:r>
              <a:rPr lang="en-GB" sz="1800" dirty="0">
                <a:solidFill>
                  <a:srgbClr val="4203BF"/>
                </a:solidFill>
                <a:latin typeface="Century Gothic"/>
              </a:rPr>
              <a:t>found the assessment process for PIP somewhat (32%) or extremely (66%) difficult </a:t>
            </a:r>
          </a:p>
          <a:p>
            <a:r>
              <a:rPr lang="en-GB" sz="1800" b="1" dirty="0">
                <a:solidFill>
                  <a:srgbClr val="4203BF"/>
                </a:solidFill>
                <a:latin typeface="Century Gothic"/>
              </a:rPr>
              <a:t>79% </a:t>
            </a:r>
            <a:r>
              <a:rPr lang="en-GB" sz="1800" dirty="0">
                <a:solidFill>
                  <a:srgbClr val="4203BF"/>
                </a:solidFill>
                <a:latin typeface="Century Gothic"/>
              </a:rPr>
              <a:t>found the process of providing documentation somewhat or extremely difficult </a:t>
            </a:r>
          </a:p>
          <a:p>
            <a:r>
              <a:rPr lang="en-GB" sz="1800" b="1" dirty="0">
                <a:solidFill>
                  <a:srgbClr val="4203BF"/>
                </a:solidFill>
                <a:latin typeface="Century Gothic"/>
              </a:rPr>
              <a:t>PIP is not an out of work benefit. </a:t>
            </a:r>
            <a:r>
              <a:rPr lang="en-GB" sz="1800" dirty="0">
                <a:solidFill>
                  <a:srgbClr val="4203BF"/>
                </a:solidFill>
                <a:latin typeface="Century Gothic"/>
              </a:rPr>
              <a:t>Many people who stand to lose PIP are not unemployed. These reforms may take away vital support that help autistic people work.  </a:t>
            </a:r>
          </a:p>
          <a:p>
            <a:r>
              <a:rPr lang="en-GB" sz="1800" b="1" dirty="0">
                <a:solidFill>
                  <a:srgbClr val="4203BF"/>
                </a:solidFill>
                <a:latin typeface="Century Gothic"/>
              </a:rPr>
              <a:t>The government has announced that the terms of reference for a PIP assessment review are being drafted </a:t>
            </a:r>
          </a:p>
          <a:p>
            <a:r>
              <a:rPr lang="en-GB" sz="1800" b="1" i="1" u="sng" dirty="0">
                <a:solidFill>
                  <a:srgbClr val="4203BF"/>
                </a:solidFill>
                <a:latin typeface="Century Gothic"/>
              </a:rPr>
              <a:t>The date of PIP’s assessment consultation has not been announced.</a:t>
            </a:r>
          </a:p>
          <a:p>
            <a:r>
              <a:rPr lang="en-GB" sz="1800" b="1" dirty="0">
                <a:solidFill>
                  <a:srgbClr val="4203BF"/>
                </a:solidFill>
                <a:latin typeface="Century Gothic"/>
              </a:rPr>
              <a:t>An unsuitable assessment method is going to form the basis of how most people claim disability benefits, including UC-health, from April '27. </a:t>
            </a:r>
            <a:endParaRPr lang="en-GB" dirty="0"/>
          </a:p>
          <a:p>
            <a:pPr marL="0" indent="0">
              <a:buNone/>
            </a:pPr>
            <a:endParaRPr lang="en-GB" sz="1800">
              <a:solidFill>
                <a:srgbClr val="4203BF"/>
              </a:solidFill>
              <a:latin typeface="Century Gothic" panose="020B0502020202020204" pitchFamily="34" charset="0"/>
            </a:endParaRPr>
          </a:p>
          <a:p>
            <a:pPr marL="0" indent="0">
              <a:buNone/>
            </a:pPr>
            <a:r>
              <a:rPr lang="en-GB" sz="1800" dirty="0">
                <a:solidFill>
                  <a:srgbClr val="4203BF"/>
                </a:solidFill>
                <a:latin typeface="Century Gothic"/>
              </a:rPr>
              <a:t> </a:t>
            </a:r>
            <a:endParaRPr lang="en-US" sz="1800" dirty="0">
              <a:solidFill>
                <a:srgbClr val="4203BF"/>
              </a:solidFill>
              <a:latin typeface="Century Gothic"/>
            </a:endParaRPr>
          </a:p>
        </p:txBody>
      </p:sp>
    </p:spTree>
    <p:extLst>
      <p:ext uri="{BB962C8B-B14F-4D97-AF65-F5344CB8AC3E}">
        <p14:creationId xmlns:p14="http://schemas.microsoft.com/office/powerpoint/2010/main" val="675521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FCE32BCBA5744CBFA0677CBDBF7ECA" ma:contentTypeVersion="13" ma:contentTypeDescription="Create a new document." ma:contentTypeScope="" ma:versionID="236ec1e5badb127242b83ed5fbf8d686">
  <xsd:schema xmlns:xsd="http://www.w3.org/2001/XMLSchema" xmlns:xs="http://www.w3.org/2001/XMLSchema" xmlns:p="http://schemas.microsoft.com/office/2006/metadata/properties" xmlns:ns3="41e434d5-b53f-407f-b80e-a11faaee1407" xmlns:ns4="17a7ab95-fff4-4766-9372-4b61b0be63eb" targetNamespace="http://schemas.microsoft.com/office/2006/metadata/properties" ma:root="true" ma:fieldsID="d2d472f855ba9c18b3ab8585f0e543ab" ns3:_="" ns4:_="">
    <xsd:import namespace="41e434d5-b53f-407f-b80e-a11faaee1407"/>
    <xsd:import namespace="17a7ab95-fff4-4766-9372-4b61b0be63eb"/>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4:SharedWithUsers" minOccurs="0"/>
                <xsd:element ref="ns4:SharedWithDetails" minOccurs="0"/>
                <xsd:element ref="ns4:SharingHintHash" minOccurs="0"/>
                <xsd:element ref="ns3:_activity"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e434d5-b53f-407f-b80e-a11faaee1407"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a7ab95-fff4-4766-9372-4b61b0be63e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_activity xmlns="41e434d5-b53f-407f-b80e-a11faaee1407" xsi:nil="true"/>
  </documentManagement>
</p:properties>
</file>

<file path=customXml/itemProps1.xml><?xml version="1.0" encoding="utf-8"?>
<ds:datastoreItem xmlns:ds="http://schemas.openxmlformats.org/officeDocument/2006/customXml" ds:itemID="{8431A6B4-5760-43A6-B886-61F340F13498}">
  <ds:schemaRefs>
    <ds:schemaRef ds:uri="http://schemas.microsoft.com/sharepoint/v3/contenttype/forms"/>
  </ds:schemaRefs>
</ds:datastoreItem>
</file>

<file path=customXml/itemProps2.xml><?xml version="1.0" encoding="utf-8"?>
<ds:datastoreItem xmlns:ds="http://schemas.openxmlformats.org/officeDocument/2006/customXml" ds:itemID="{70F5CA09-7382-4CDC-9A50-5F8DEE695BAC}">
  <ds:schemaRefs>
    <ds:schemaRef ds:uri="17a7ab95-fff4-4766-9372-4b61b0be63eb"/>
    <ds:schemaRef ds:uri="41e434d5-b53f-407f-b80e-a11faaee14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5174FBC-A7A6-4067-B689-58544C47ED2F}">
  <ds:schemaRefs>
    <ds:schemaRef ds:uri="17a7ab95-fff4-4766-9372-4b61b0be63eb"/>
    <ds:schemaRef ds:uri="41e434d5-b53f-407f-b80e-a11faaee140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16</Slides>
  <Notes>14</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How proposed Welfare Reforms will impact autistic people</vt:lpstr>
      <vt:lpstr>PowerPoint Presentation</vt:lpstr>
      <vt:lpstr>PowerPoint Presentation</vt:lpstr>
      <vt:lpstr>PowerPoint Presentation</vt:lpstr>
      <vt:lpstr>“PIP has been a lifeline to me and allowed me to buy equipment such as weighted blankets… With the changes to PIP I will lose it and the health element of UC, I will have to cut back on so much.”   N – Autistic man in receipt of PIP</vt:lpstr>
      <vt:lpstr>PowerPoint Presentation</vt:lpstr>
      <vt:lpstr>PowerPoint Presentation</vt:lpstr>
      <vt:lpstr>PowerPoint Presentation</vt:lpstr>
      <vt:lpstr>PowerPoint Presentation</vt:lpstr>
      <vt:lpstr>PowerPoint Presentation</vt:lpstr>
      <vt:lpstr>“I have an adult daughter who is autistic and receives PIP payments, which make a huge difference to how she lives her life. PIP allows her to work part-time and still maintain a level of independence… She gets exhausted with having to hide her difficulties in the workplace and I fully expect that this could cause her to be seriously ill again. It will be a massive blow to her independence.”   C – Mother of autistic daughter in receipt of PIP</vt:lpstr>
      <vt:lpstr>PowerPoint Presentation</vt:lpstr>
      <vt:lpstr>PowerPoint Presentation</vt:lpstr>
      <vt:lpstr>PowerPoint Presentation</vt:lpstr>
      <vt:lpstr>“As a single father of three and a newly diagnosed autistic individual, I rely on these benefits. My background includes working in the Ministry of Justice, military service, cyber security and data protection law. Recent struggles with bullying, burnout, low mood, depression, and anxiety have left me unemployed for two years.”   S – Unemployed autistic father of three children.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 your title of your presentation here</dc:title>
  <dc:creator>Lisa Jo Robinson</dc:creator>
  <cp:revision>67</cp:revision>
  <dcterms:created xsi:type="dcterms:W3CDTF">2018-09-21T15:04:16Z</dcterms:created>
  <dcterms:modified xsi:type="dcterms:W3CDTF">2025-05-20T14:29:29Z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0x010100FFFCE32BCBA5744CBFA0677CBDBF7ECA</vt:lpwstr>
  </property>
  <property fmtid="{D5CDD505-2E9C-101B-9397-08002B2CF9AE}" pid="3" name="TaxKeyword">
    <vt:lpwstr/>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y fmtid="{D5CDD505-2E9C-101B-9397-08002B2CF9AE}" pid="8" name="d5bb333394e44c6e9e3deb311025e7ec">
    <vt:lpwstr/>
  </property>
  <property fmtid="{D5CDD505-2E9C-101B-9397-08002B2CF9AE}" pid="9" name="Location1">
    <vt:lpwstr/>
  </property>
  <property fmtid="{D5CDD505-2E9C-101B-9397-08002B2CF9AE}" pid="10" name="Type_x0020_of_x0020_Document">
    <vt:lpwstr/>
  </property>
  <property fmtid="{D5CDD505-2E9C-101B-9397-08002B2CF9AE}" pid="11" name="TaxCatchAll">
    <vt:lpwstr/>
  </property>
  <property fmtid="{D5CDD505-2E9C-101B-9397-08002B2CF9AE}" pid="12" name="o8305b31184f4fa1991cf2b17dd9ea48">
    <vt:lpwstr/>
  </property>
  <property fmtid="{D5CDD505-2E9C-101B-9397-08002B2CF9AE}" pid="13" name="Departmemt">
    <vt:lpwstr/>
  </property>
  <property fmtid="{D5CDD505-2E9C-101B-9397-08002B2CF9AE}" pid="14" name="People">
    <vt:lpwstr/>
  </property>
  <property fmtid="{D5CDD505-2E9C-101B-9397-08002B2CF9AE}" pid="15" name="o66e851665aa4665b9d5bfbbc8f8fc95">
    <vt:lpwstr/>
  </property>
  <property fmtid="{D5CDD505-2E9C-101B-9397-08002B2CF9AE}" pid="16" name="f08650817bd14bc19146ca48f08fa875">
    <vt:lpwstr/>
  </property>
  <property fmtid="{D5CDD505-2E9C-101B-9397-08002B2CF9AE}" pid="17" name="Type of Document">
    <vt:lpwstr/>
  </property>
</Properties>
</file>