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2"/>
  </p:notesMasterIdLst>
  <p:sldIdLst>
    <p:sldId id="256" r:id="rId5"/>
    <p:sldId id="259" r:id="rId6"/>
    <p:sldId id="267" r:id="rId7"/>
    <p:sldId id="279" r:id="rId8"/>
    <p:sldId id="280" r:id="rId9"/>
    <p:sldId id="281" r:id="rId10"/>
    <p:sldId id="282" r:id="rId11"/>
    <p:sldId id="283" r:id="rId12"/>
    <p:sldId id="284" r:id="rId13"/>
    <p:sldId id="285" r:id="rId14"/>
    <p:sldId id="289" r:id="rId15"/>
    <p:sldId id="286" r:id="rId16"/>
    <p:sldId id="287" r:id="rId17"/>
    <p:sldId id="268" r:id="rId18"/>
    <p:sldId id="270" r:id="rId19"/>
    <p:sldId id="288"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095C1C-0C4B-8D66-8E53-E84E5A7E3CCA}" name="Nicola Rattray" initials="NR" userId="S::nicola.rattray@nas.org.uk::35b66535-87b4-458a-b168-2aaa05c696c6" providerId="AD"/>
  <p188:author id="{36EB8295-A2FB-4C33-6965-7F4094A2AC23}" name="Zara Shillito" initials="ZS" userId="S::zara.shillito@nas.org.uk::3dff02aa-267f-48eb-bb33-4bb79cc994ab" providerId="AD"/>
  <p188:author id="{83DAF1D2-EBFB-405F-8581-3C2617523482}" name="Suzanne Westbury" initials="SW" userId="S::suzanne.westbury@nas.org.uk::dec76fa2-b3d2-45d0-91ca-4d9403d8ba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Westbury" initials="SW" lastIdx="10" clrIdx="0">
    <p:extLst>
      <p:ext uri="{19B8F6BF-5375-455C-9EA6-DF929625EA0E}">
        <p15:presenceInfo xmlns:p15="http://schemas.microsoft.com/office/powerpoint/2012/main" userId="S::suzanne.westbury@nas.org.uk::dec76fa2-b3d2-45d0-91ca-4d9403d8ba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714B1"/>
    <a:srgbClr val="4203BF"/>
    <a:srgbClr val="FFD200"/>
    <a:srgbClr val="F6E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D225B8-8067-4269-A39E-6A00086289A5}" v="215" dt="2025-11-19T15:08:38.314"/>
    <p1510:client id="{986F7BE4-03AB-4619-F3BB-E59ECF4CEB92}" v="76" dt="2025-11-19T15:58:06.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Vickers" userId="S::kate.vickers@nas.org.uk::f326c71c-49ef-4cb6-b508-df842c822902" providerId="AD" clId="Web-{9C803081-C10B-BADE-F1DC-81CDDF4BBE90}"/>
    <pc:docChg chg="modSld">
      <pc:chgData name="Kate Vickers" userId="S::kate.vickers@nas.org.uk::f326c71c-49ef-4cb6-b508-df842c822902" providerId="AD" clId="Web-{9C803081-C10B-BADE-F1DC-81CDDF4BBE90}" dt="2025-11-18T13:58:44.811" v="5"/>
      <pc:docMkLst>
        <pc:docMk/>
      </pc:docMkLst>
      <pc:sldChg chg="modNotes">
        <pc:chgData name="Kate Vickers" userId="S::kate.vickers@nas.org.uk::f326c71c-49ef-4cb6-b508-df842c822902" providerId="AD" clId="Web-{9C803081-C10B-BADE-F1DC-81CDDF4BBE90}" dt="2025-11-18T13:58:44.811" v="5"/>
        <pc:sldMkLst>
          <pc:docMk/>
          <pc:sldMk cId="3858943836" sldId="266"/>
        </pc:sldMkLst>
      </pc:sldChg>
    </pc:docChg>
  </pc:docChgLst>
  <pc:docChgLst>
    <pc:chgData name="Zara Shillito" userId="S::zara.shillito@nas.org.uk::3dff02aa-267f-48eb-bb33-4bb79cc994ab" providerId="AD" clId="Web-{986F7BE4-03AB-4619-F3BB-E59ECF4CEB92}"/>
    <pc:docChg chg="addSld delSld modSld sldOrd">
      <pc:chgData name="Zara Shillito" userId="S::zara.shillito@nas.org.uk::3dff02aa-267f-48eb-bb33-4bb79cc994ab" providerId="AD" clId="Web-{986F7BE4-03AB-4619-F3BB-E59ECF4CEB92}" dt="2025-11-19T15:58:06.544" v="227" actId="20577"/>
      <pc:docMkLst>
        <pc:docMk/>
      </pc:docMkLst>
      <pc:sldChg chg="ord modNotes">
        <pc:chgData name="Zara Shillito" userId="S::zara.shillito@nas.org.uk::3dff02aa-267f-48eb-bb33-4bb79cc994ab" providerId="AD" clId="Web-{986F7BE4-03AB-4619-F3BB-E59ECF4CEB92}" dt="2025-11-19T15:07:35.150" v="169"/>
        <pc:sldMkLst>
          <pc:docMk/>
          <pc:sldMk cId="3858943836" sldId="266"/>
        </pc:sldMkLst>
      </pc:sldChg>
      <pc:sldChg chg="delSp modSp">
        <pc:chgData name="Zara Shillito" userId="S::zara.shillito@nas.org.uk::3dff02aa-267f-48eb-bb33-4bb79cc994ab" providerId="AD" clId="Web-{986F7BE4-03AB-4619-F3BB-E59ECF4CEB92}" dt="2025-11-19T14:58:04.622" v="68"/>
        <pc:sldMkLst>
          <pc:docMk/>
          <pc:sldMk cId="1066596893" sldId="268"/>
        </pc:sldMkLst>
        <pc:spChg chg="del">
          <ac:chgData name="Zara Shillito" userId="S::zara.shillito@nas.org.uk::3dff02aa-267f-48eb-bb33-4bb79cc994ab" providerId="AD" clId="Web-{986F7BE4-03AB-4619-F3BB-E59ECF4CEB92}" dt="2025-11-19T14:58:04.059" v="67"/>
          <ac:spMkLst>
            <pc:docMk/>
            <pc:sldMk cId="1066596893" sldId="268"/>
            <ac:spMk id="6" creationId="{00F9D845-8365-A41C-C479-E7B0B0277031}"/>
          </ac:spMkLst>
        </pc:spChg>
        <pc:spChg chg="mod">
          <ac:chgData name="Zara Shillito" userId="S::zara.shillito@nas.org.uk::3dff02aa-267f-48eb-bb33-4bb79cc994ab" providerId="AD" clId="Web-{986F7BE4-03AB-4619-F3BB-E59ECF4CEB92}" dt="2025-11-19T14:49:49.421" v="19" actId="20577"/>
          <ac:spMkLst>
            <pc:docMk/>
            <pc:sldMk cId="1066596893" sldId="268"/>
            <ac:spMk id="10" creationId="{07294E89-13C0-2634-D1AA-F97D0459DAA2}"/>
          </ac:spMkLst>
        </pc:spChg>
        <pc:picChg chg="del">
          <ac:chgData name="Zara Shillito" userId="S::zara.shillito@nas.org.uk::3dff02aa-267f-48eb-bb33-4bb79cc994ab" providerId="AD" clId="Web-{986F7BE4-03AB-4619-F3BB-E59ECF4CEB92}" dt="2025-11-19T14:58:04.622" v="68"/>
          <ac:picMkLst>
            <pc:docMk/>
            <pc:sldMk cId="1066596893" sldId="268"/>
            <ac:picMk id="11" creationId="{6B463E78-05BA-03B6-27B8-0B8388F7D5D8}"/>
          </ac:picMkLst>
        </pc:picChg>
      </pc:sldChg>
      <pc:sldChg chg="addSp delSp modSp del">
        <pc:chgData name="Zara Shillito" userId="S::zara.shillito@nas.org.uk::3dff02aa-267f-48eb-bb33-4bb79cc994ab" providerId="AD" clId="Web-{986F7BE4-03AB-4619-F3BB-E59ECF4CEB92}" dt="2025-11-19T14:58:23.044" v="72"/>
        <pc:sldMkLst>
          <pc:docMk/>
          <pc:sldMk cId="3993798553" sldId="269"/>
        </pc:sldMkLst>
        <pc:spChg chg="mod">
          <ac:chgData name="Zara Shillito" userId="S::zara.shillito@nas.org.uk::3dff02aa-267f-48eb-bb33-4bb79cc994ab" providerId="AD" clId="Web-{986F7BE4-03AB-4619-F3BB-E59ECF4CEB92}" dt="2025-11-19T14:53:28.549" v="50" actId="20577"/>
          <ac:spMkLst>
            <pc:docMk/>
            <pc:sldMk cId="3993798553" sldId="269"/>
            <ac:spMk id="10" creationId="{41FF4536-F04C-9446-DA45-51CA31DF0D33}"/>
          </ac:spMkLst>
        </pc:spChg>
        <pc:picChg chg="add del mod">
          <ac:chgData name="Zara Shillito" userId="S::zara.shillito@nas.org.uk::3dff02aa-267f-48eb-bb33-4bb79cc994ab" providerId="AD" clId="Web-{986F7BE4-03AB-4619-F3BB-E59ECF4CEB92}" dt="2025-11-19T14:56:30.650" v="58"/>
          <ac:picMkLst>
            <pc:docMk/>
            <pc:sldMk cId="3993798553" sldId="269"/>
            <ac:picMk id="2" creationId="{FBB9211E-619B-2E09-045B-2380356A9817}"/>
          </ac:picMkLst>
        </pc:picChg>
        <pc:picChg chg="add del mod">
          <ac:chgData name="Zara Shillito" userId="S::zara.shillito@nas.org.uk::3dff02aa-267f-48eb-bb33-4bb79cc994ab" providerId="AD" clId="Web-{986F7BE4-03AB-4619-F3BB-E59ECF4CEB92}" dt="2025-11-19T14:56:54.651" v="61"/>
          <ac:picMkLst>
            <pc:docMk/>
            <pc:sldMk cId="3993798553" sldId="269"/>
            <ac:picMk id="3" creationId="{E1A7D233-388F-277A-58FD-5EAE3D45FF28}"/>
          </ac:picMkLst>
        </pc:picChg>
      </pc:sldChg>
      <pc:sldChg chg="delSp modNotes">
        <pc:chgData name="Zara Shillito" userId="S::zara.shillito@nas.org.uk::3dff02aa-267f-48eb-bb33-4bb79cc994ab" providerId="AD" clId="Web-{986F7BE4-03AB-4619-F3BB-E59ECF4CEB92}" dt="2025-11-19T15:03:05.970" v="78"/>
        <pc:sldMkLst>
          <pc:docMk/>
          <pc:sldMk cId="3752096364" sldId="270"/>
        </pc:sldMkLst>
        <pc:spChg chg="del">
          <ac:chgData name="Zara Shillito" userId="S::zara.shillito@nas.org.uk::3dff02aa-267f-48eb-bb33-4bb79cc994ab" providerId="AD" clId="Web-{986F7BE4-03AB-4619-F3BB-E59ECF4CEB92}" dt="2025-11-19T14:58:17.450" v="70"/>
          <ac:spMkLst>
            <pc:docMk/>
            <pc:sldMk cId="3752096364" sldId="270"/>
            <ac:spMk id="6" creationId="{C5A61087-C8C3-D00B-D797-CC09C2D6292B}"/>
          </ac:spMkLst>
        </pc:spChg>
        <pc:picChg chg="del">
          <ac:chgData name="Zara Shillito" userId="S::zara.shillito@nas.org.uk::3dff02aa-267f-48eb-bb33-4bb79cc994ab" providerId="AD" clId="Web-{986F7BE4-03AB-4619-F3BB-E59ECF4CEB92}" dt="2025-11-19T14:58:18.013" v="71"/>
          <ac:picMkLst>
            <pc:docMk/>
            <pc:sldMk cId="3752096364" sldId="270"/>
            <ac:picMk id="11" creationId="{86DA3271-E34A-5591-598B-D79935C17843}"/>
          </ac:picMkLst>
        </pc:picChg>
      </pc:sldChg>
      <pc:sldChg chg="delSp del modNotes">
        <pc:chgData name="Zara Shillito" userId="S::zara.shillito@nas.org.uk::3dff02aa-267f-48eb-bb33-4bb79cc994ab" providerId="AD" clId="Web-{986F7BE4-03AB-4619-F3BB-E59ECF4CEB92}" dt="2025-11-19T15:03:06.596" v="79"/>
        <pc:sldMkLst>
          <pc:docMk/>
          <pc:sldMk cId="604040693" sldId="271"/>
        </pc:sldMkLst>
        <pc:picChg chg="del">
          <ac:chgData name="Zara Shillito" userId="S::zara.shillito@nas.org.uk::3dff02aa-267f-48eb-bb33-4bb79cc994ab" providerId="AD" clId="Web-{986F7BE4-03AB-4619-F3BB-E59ECF4CEB92}" dt="2025-11-19T14:58:14.512" v="69"/>
          <ac:picMkLst>
            <pc:docMk/>
            <pc:sldMk cId="604040693" sldId="271"/>
            <ac:picMk id="11" creationId="{96136F29-2700-9946-74F7-E51B9A28820B}"/>
          </ac:picMkLst>
        </pc:picChg>
      </pc:sldChg>
      <pc:sldChg chg="modNotes">
        <pc:chgData name="Zara Shillito" userId="S::zara.shillito@nas.org.uk::3dff02aa-267f-48eb-bb33-4bb79cc994ab" providerId="AD" clId="Web-{986F7BE4-03AB-4619-F3BB-E59ECF4CEB92}" dt="2025-11-19T15:52:35.486" v="172"/>
        <pc:sldMkLst>
          <pc:docMk/>
          <pc:sldMk cId="3150259957" sldId="285"/>
        </pc:sldMkLst>
      </pc:sldChg>
      <pc:sldChg chg="delSp modSp modNotes">
        <pc:chgData name="Zara Shillito" userId="S::zara.shillito@nas.org.uk::3dff02aa-267f-48eb-bb33-4bb79cc994ab" providerId="AD" clId="Web-{986F7BE4-03AB-4619-F3BB-E59ECF4CEB92}" dt="2025-11-19T14:57:56.543" v="63"/>
        <pc:sldMkLst>
          <pc:docMk/>
          <pc:sldMk cId="144968000" sldId="286"/>
        </pc:sldMkLst>
        <pc:spChg chg="mod">
          <ac:chgData name="Zara Shillito" userId="S::zara.shillito@nas.org.uk::3dff02aa-267f-48eb-bb33-4bb79cc994ab" providerId="AD" clId="Web-{986F7BE4-03AB-4619-F3BB-E59ECF4CEB92}" dt="2025-11-19T14:39:53.221" v="9" actId="20577"/>
          <ac:spMkLst>
            <pc:docMk/>
            <pc:sldMk cId="144968000" sldId="286"/>
            <ac:spMk id="10" creationId="{E15AA585-8F70-AD6C-C7B0-53657001FCCD}"/>
          </ac:spMkLst>
        </pc:spChg>
        <pc:spChg chg="del">
          <ac:chgData name="Zara Shillito" userId="S::zara.shillito@nas.org.uk::3dff02aa-267f-48eb-bb33-4bb79cc994ab" providerId="AD" clId="Web-{986F7BE4-03AB-4619-F3BB-E59ECF4CEB92}" dt="2025-11-19T14:57:56.340" v="62"/>
          <ac:spMkLst>
            <pc:docMk/>
            <pc:sldMk cId="144968000" sldId="286"/>
            <ac:spMk id="12" creationId="{811380D0-9422-E30A-6372-D20CC51B0494}"/>
          </ac:spMkLst>
        </pc:spChg>
        <pc:picChg chg="del">
          <ac:chgData name="Zara Shillito" userId="S::zara.shillito@nas.org.uk::3dff02aa-267f-48eb-bb33-4bb79cc994ab" providerId="AD" clId="Web-{986F7BE4-03AB-4619-F3BB-E59ECF4CEB92}" dt="2025-11-19T14:57:56.543" v="63"/>
          <ac:picMkLst>
            <pc:docMk/>
            <pc:sldMk cId="144968000" sldId="286"/>
            <ac:picMk id="11" creationId="{A6176EBA-95D2-12B1-FC2E-577F6651B9C0}"/>
          </ac:picMkLst>
        </pc:picChg>
      </pc:sldChg>
      <pc:sldChg chg="delSp modSp">
        <pc:chgData name="Zara Shillito" userId="S::zara.shillito@nas.org.uk::3dff02aa-267f-48eb-bb33-4bb79cc994ab" providerId="AD" clId="Web-{986F7BE4-03AB-4619-F3BB-E59ECF4CEB92}" dt="2025-11-19T14:58:00.918" v="66"/>
        <pc:sldMkLst>
          <pc:docMk/>
          <pc:sldMk cId="4133841123" sldId="287"/>
        </pc:sldMkLst>
        <pc:spChg chg="del mod">
          <ac:chgData name="Zara Shillito" userId="S::zara.shillito@nas.org.uk::3dff02aa-267f-48eb-bb33-4bb79cc994ab" providerId="AD" clId="Web-{986F7BE4-03AB-4619-F3BB-E59ECF4CEB92}" dt="2025-11-19T14:58:00.325" v="65"/>
          <ac:spMkLst>
            <pc:docMk/>
            <pc:sldMk cId="4133841123" sldId="287"/>
            <ac:spMk id="6" creationId="{840F0525-5DA2-F527-6532-870F45BDD2B0}"/>
          </ac:spMkLst>
        </pc:spChg>
        <pc:spChg chg="mod">
          <ac:chgData name="Zara Shillito" userId="S::zara.shillito@nas.org.uk::3dff02aa-267f-48eb-bb33-4bb79cc994ab" providerId="AD" clId="Web-{986F7BE4-03AB-4619-F3BB-E59ECF4CEB92}" dt="2025-11-19T14:46:40.590" v="12" actId="20577"/>
          <ac:spMkLst>
            <pc:docMk/>
            <pc:sldMk cId="4133841123" sldId="287"/>
            <ac:spMk id="10" creationId="{FADA523C-40E4-025B-2E1D-713B572D8F77}"/>
          </ac:spMkLst>
        </pc:spChg>
        <pc:picChg chg="del">
          <ac:chgData name="Zara Shillito" userId="S::zara.shillito@nas.org.uk::3dff02aa-267f-48eb-bb33-4bb79cc994ab" providerId="AD" clId="Web-{986F7BE4-03AB-4619-F3BB-E59ECF4CEB92}" dt="2025-11-19T14:58:00.918" v="66"/>
          <ac:picMkLst>
            <pc:docMk/>
            <pc:sldMk cId="4133841123" sldId="287"/>
            <ac:picMk id="11" creationId="{5EE9D607-4378-6D96-F149-0BBC8C498D6C}"/>
          </ac:picMkLst>
        </pc:picChg>
      </pc:sldChg>
      <pc:sldChg chg="modSp modNotes">
        <pc:chgData name="Zara Shillito" userId="S::zara.shillito@nas.org.uk::3dff02aa-267f-48eb-bb33-4bb79cc994ab" providerId="AD" clId="Web-{986F7BE4-03AB-4619-F3BB-E59ECF4CEB92}" dt="2025-11-19T15:58:06.544" v="227" actId="20577"/>
        <pc:sldMkLst>
          <pc:docMk/>
          <pc:sldMk cId="3287958871" sldId="288"/>
        </pc:sldMkLst>
        <pc:spChg chg="mod">
          <ac:chgData name="Zara Shillito" userId="S::zara.shillito@nas.org.uk::3dff02aa-267f-48eb-bb33-4bb79cc994ab" providerId="AD" clId="Web-{986F7BE4-03AB-4619-F3BB-E59ECF4CEB92}" dt="2025-11-19T15:58:06.544" v="227" actId="20577"/>
          <ac:spMkLst>
            <pc:docMk/>
            <pc:sldMk cId="3287958871" sldId="288"/>
            <ac:spMk id="2" creationId="{6CBAD906-4661-7243-A4D7-58D7ED055B78}"/>
          </ac:spMkLst>
        </pc:spChg>
      </pc:sldChg>
      <pc:sldChg chg="add ord replId modNotes">
        <pc:chgData name="Zara Shillito" userId="S::zara.shillito@nas.org.uk::3dff02aa-267f-48eb-bb33-4bb79cc994ab" providerId="AD" clId="Web-{986F7BE4-03AB-4619-F3BB-E59ECF4CEB92}" dt="2025-11-19T15:54:12.803" v="223"/>
        <pc:sldMkLst>
          <pc:docMk/>
          <pc:sldMk cId="3895378606" sldId="289"/>
        </pc:sldMkLst>
      </pc:sldChg>
    </pc:docChg>
  </pc:docChgLst>
  <pc:docChgLst>
    <pc:chgData name="Kate Vickers" userId="S::kate.vickers@nas.org.uk::f326c71c-49ef-4cb6-b508-df842c822902" providerId="AD" clId="Web-{80D225B8-8067-4269-A39E-6A00086289A5}"/>
    <pc:docChg chg="modSld sldOrd">
      <pc:chgData name="Kate Vickers" userId="S::kate.vickers@nas.org.uk::f326c71c-49ef-4cb6-b508-df842c822902" providerId="AD" clId="Web-{80D225B8-8067-4269-A39E-6A00086289A5}" dt="2025-11-19T15:10:13.769" v="1578"/>
      <pc:docMkLst>
        <pc:docMk/>
      </pc:docMkLst>
      <pc:sldChg chg="modNotes">
        <pc:chgData name="Kate Vickers" userId="S::kate.vickers@nas.org.uk::f326c71c-49ef-4cb6-b508-df842c822902" providerId="AD" clId="Web-{80D225B8-8067-4269-A39E-6A00086289A5}" dt="2025-11-19T15:10:13.769" v="1578"/>
        <pc:sldMkLst>
          <pc:docMk/>
          <pc:sldMk cId="3858943836" sldId="266"/>
        </pc:sldMkLst>
      </pc:sldChg>
      <pc:sldChg chg="modSp modNotes">
        <pc:chgData name="Kate Vickers" userId="S::kate.vickers@nas.org.uk::f326c71c-49ef-4cb6-b508-df842c822902" providerId="AD" clId="Web-{80D225B8-8067-4269-A39E-6A00086289A5}" dt="2025-11-19T14:53:27.318" v="973"/>
        <pc:sldMkLst>
          <pc:docMk/>
          <pc:sldMk cId="1066596893" sldId="268"/>
        </pc:sldMkLst>
        <pc:spChg chg="mod">
          <ac:chgData name="Kate Vickers" userId="S::kate.vickers@nas.org.uk::f326c71c-49ef-4cb6-b508-df842c822902" providerId="AD" clId="Web-{80D225B8-8067-4269-A39E-6A00086289A5}" dt="2025-11-19T14:52:36.801" v="820" actId="20577"/>
          <ac:spMkLst>
            <pc:docMk/>
            <pc:sldMk cId="1066596893" sldId="268"/>
            <ac:spMk id="10" creationId="{07294E89-13C0-2634-D1AA-F97D0459DAA2}"/>
          </ac:spMkLst>
        </pc:spChg>
      </pc:sldChg>
      <pc:sldChg chg="modSp modNotes">
        <pc:chgData name="Kate Vickers" userId="S::kate.vickers@nas.org.uk::f326c71c-49ef-4cb6-b508-df842c822902" providerId="AD" clId="Web-{80D225B8-8067-4269-A39E-6A00086289A5}" dt="2025-11-19T15:05:38.230" v="1317"/>
        <pc:sldMkLst>
          <pc:docMk/>
          <pc:sldMk cId="3752096364" sldId="270"/>
        </pc:sldMkLst>
        <pc:spChg chg="mod">
          <ac:chgData name="Kate Vickers" userId="S::kate.vickers@nas.org.uk::f326c71c-49ef-4cb6-b508-df842c822902" providerId="AD" clId="Web-{80D225B8-8067-4269-A39E-6A00086289A5}" dt="2025-11-19T15:01:15.906" v="1050" actId="20577"/>
          <ac:spMkLst>
            <pc:docMk/>
            <pc:sldMk cId="3752096364" sldId="270"/>
            <ac:spMk id="10" creationId="{8474D1BF-2BDA-2DE6-D582-3B3741B3E858}"/>
          </ac:spMkLst>
        </pc:spChg>
      </pc:sldChg>
      <pc:sldChg chg="modSp modNotes">
        <pc:chgData name="Kate Vickers" userId="S::kate.vickers@nas.org.uk::f326c71c-49ef-4cb6-b508-df842c822902" providerId="AD" clId="Web-{80D225B8-8067-4269-A39E-6A00086289A5}" dt="2025-11-19T14:46:34.086" v="268"/>
        <pc:sldMkLst>
          <pc:docMk/>
          <pc:sldMk cId="144968000" sldId="286"/>
        </pc:sldMkLst>
        <pc:spChg chg="mod">
          <ac:chgData name="Kate Vickers" userId="S::kate.vickers@nas.org.uk::f326c71c-49ef-4cb6-b508-df842c822902" providerId="AD" clId="Web-{80D225B8-8067-4269-A39E-6A00086289A5}" dt="2025-11-19T14:44:39.940" v="30" actId="1076"/>
          <ac:spMkLst>
            <pc:docMk/>
            <pc:sldMk cId="144968000" sldId="286"/>
            <ac:spMk id="10" creationId="{E15AA585-8F70-AD6C-C7B0-53657001FCCD}"/>
          </ac:spMkLst>
        </pc:spChg>
      </pc:sldChg>
      <pc:sldChg chg="modSp modNotes">
        <pc:chgData name="Kate Vickers" userId="S::kate.vickers@nas.org.uk::f326c71c-49ef-4cb6-b508-df842c822902" providerId="AD" clId="Web-{80D225B8-8067-4269-A39E-6A00086289A5}" dt="2025-11-19T14:51:43.909" v="805" actId="20577"/>
        <pc:sldMkLst>
          <pc:docMk/>
          <pc:sldMk cId="4133841123" sldId="287"/>
        </pc:sldMkLst>
        <pc:spChg chg="mod">
          <ac:chgData name="Kate Vickers" userId="S::kate.vickers@nas.org.uk::f326c71c-49ef-4cb6-b508-df842c822902" providerId="AD" clId="Web-{80D225B8-8067-4269-A39E-6A00086289A5}" dt="2025-11-19T14:51:43.909" v="805" actId="20577"/>
          <ac:spMkLst>
            <pc:docMk/>
            <pc:sldMk cId="4133841123" sldId="287"/>
            <ac:spMk id="10" creationId="{FADA523C-40E4-025B-2E1D-713B572D8F77}"/>
          </ac:spMkLst>
        </pc:spChg>
      </pc:sldChg>
      <pc:sldChg chg="modSp ord modNotes">
        <pc:chgData name="Kate Vickers" userId="S::kate.vickers@nas.org.uk::f326c71c-49ef-4cb6-b508-df842c822902" providerId="AD" clId="Web-{80D225B8-8067-4269-A39E-6A00086289A5}" dt="2025-11-19T15:10:05.707" v="1569"/>
        <pc:sldMkLst>
          <pc:docMk/>
          <pc:sldMk cId="3287958871" sldId="288"/>
        </pc:sldMkLst>
        <pc:spChg chg="mod">
          <ac:chgData name="Kate Vickers" userId="S::kate.vickers@nas.org.uk::f326c71c-49ef-4cb6-b508-df842c822902" providerId="AD" clId="Web-{80D225B8-8067-4269-A39E-6A00086289A5}" dt="2025-11-19T15:08:08.751" v="1414" actId="20577"/>
          <ac:spMkLst>
            <pc:docMk/>
            <pc:sldMk cId="3287958871" sldId="288"/>
            <ac:spMk id="2" creationId="{6CBAD906-4661-7243-A4D7-58D7ED055B78}"/>
          </ac:spMkLst>
        </pc:spChg>
      </pc:sldChg>
      <pc:sldChg chg="ord modNotes">
        <pc:chgData name="Kate Vickers" userId="S::kate.vickers@nas.org.uk::f326c71c-49ef-4cb6-b508-df842c822902" providerId="AD" clId="Web-{80D225B8-8067-4269-A39E-6A00086289A5}" dt="2025-11-19T15:08:37.720" v="1422"/>
        <pc:sldMkLst>
          <pc:docMk/>
          <pc:sldMk cId="3895378606" sldId="289"/>
        </pc:sldMkLst>
      </pc:sldChg>
    </pc:docChg>
  </pc:docChgLst>
  <pc:docChgLst>
    <pc:chgData name="Zara Shillito" userId="S::zara.shillito@nas.org.uk::3dff02aa-267f-48eb-bb33-4bb79cc994ab" providerId="AD" clId="Web-{765A44A3-1F3C-3E35-2D7A-B06147ECB9FF}"/>
    <pc:docChg chg="addSld modSld sldOrd">
      <pc:chgData name="Zara Shillito" userId="S::zara.shillito@nas.org.uk::3dff02aa-267f-48eb-bb33-4bb79cc994ab" providerId="AD" clId="Web-{765A44A3-1F3C-3E35-2D7A-B06147ECB9FF}" dt="2025-11-12T12:17:25.847" v="74"/>
      <pc:docMkLst>
        <pc:docMk/>
      </pc:docMkLst>
      <pc:sldChg chg="modNotes">
        <pc:chgData name="Zara Shillito" userId="S::zara.shillito@nas.org.uk::3dff02aa-267f-48eb-bb33-4bb79cc994ab" providerId="AD" clId="Web-{765A44A3-1F3C-3E35-2D7A-B06147ECB9FF}" dt="2025-11-12T12:03:26.068" v="42"/>
        <pc:sldMkLst>
          <pc:docMk/>
          <pc:sldMk cId="2703390732" sldId="256"/>
        </pc:sldMkLst>
      </pc:sldChg>
      <pc:sldChg chg="modNotes">
        <pc:chgData name="Zara Shillito" userId="S::zara.shillito@nas.org.uk::3dff02aa-267f-48eb-bb33-4bb79cc994ab" providerId="AD" clId="Web-{765A44A3-1F3C-3E35-2D7A-B06147ECB9FF}" dt="2025-11-12T11:55:40.833" v="35"/>
        <pc:sldMkLst>
          <pc:docMk/>
          <pc:sldMk cId="3972832864" sldId="259"/>
        </pc:sldMkLst>
      </pc:sldChg>
      <pc:sldChg chg="modNotes">
        <pc:chgData name="Zara Shillito" userId="S::zara.shillito@nas.org.uk::3dff02aa-267f-48eb-bb33-4bb79cc994ab" providerId="AD" clId="Web-{765A44A3-1F3C-3E35-2D7A-B06147ECB9FF}" dt="2025-11-12T12:17:25.847" v="74"/>
        <pc:sldMkLst>
          <pc:docMk/>
          <pc:sldMk cId="3858943836" sldId="266"/>
        </pc:sldMkLst>
      </pc:sldChg>
      <pc:sldChg chg="modSp add modNotes">
        <pc:chgData name="Zara Shillito" userId="S::zara.shillito@nas.org.uk::3dff02aa-267f-48eb-bb33-4bb79cc994ab" providerId="AD" clId="Web-{765A44A3-1F3C-3E35-2D7A-B06147ECB9FF}" dt="2025-11-12T12:16:06.048" v="63"/>
        <pc:sldMkLst>
          <pc:docMk/>
          <pc:sldMk cId="1066596893" sldId="268"/>
        </pc:sldMkLst>
        <pc:spChg chg="mod">
          <ac:chgData name="Zara Shillito" userId="S::zara.shillito@nas.org.uk::3dff02aa-267f-48eb-bb33-4bb79cc994ab" providerId="AD" clId="Web-{765A44A3-1F3C-3E35-2D7A-B06147ECB9FF}" dt="2025-11-11T16:55:40.847" v="24" actId="20577"/>
          <ac:spMkLst>
            <pc:docMk/>
            <pc:sldMk cId="1066596893" sldId="268"/>
            <ac:spMk id="10" creationId="{07294E89-13C0-2634-D1AA-F97D0459DAA2}"/>
          </ac:spMkLst>
        </pc:spChg>
      </pc:sldChg>
      <pc:sldChg chg="modSp add modNotes">
        <pc:chgData name="Zara Shillito" userId="S::zara.shillito@nas.org.uk::3dff02aa-267f-48eb-bb33-4bb79cc994ab" providerId="AD" clId="Web-{765A44A3-1F3C-3E35-2D7A-B06147ECB9FF}" dt="2025-11-12T12:16:20.204" v="67"/>
        <pc:sldMkLst>
          <pc:docMk/>
          <pc:sldMk cId="3752096364" sldId="270"/>
        </pc:sldMkLst>
        <pc:spChg chg="mod">
          <ac:chgData name="Zara Shillito" userId="S::zara.shillito@nas.org.uk::3dff02aa-267f-48eb-bb33-4bb79cc994ab" providerId="AD" clId="Web-{765A44A3-1F3C-3E35-2D7A-B06147ECB9FF}" dt="2025-11-11T16:55:47.660" v="26" actId="20577"/>
          <ac:spMkLst>
            <pc:docMk/>
            <pc:sldMk cId="3752096364" sldId="270"/>
            <ac:spMk id="10" creationId="{8474D1BF-2BDA-2DE6-D582-3B3741B3E858}"/>
          </ac:spMkLst>
        </pc:spChg>
      </pc:sldChg>
      <pc:sldChg chg="mod modShow modNotes">
        <pc:chgData name="Zara Shillito" userId="S::zara.shillito@nas.org.uk::3dff02aa-267f-48eb-bb33-4bb79cc994ab" providerId="AD" clId="Web-{765A44A3-1F3C-3E35-2D7A-B06147ECB9FF}" dt="2025-11-12T12:05:34.117" v="46"/>
        <pc:sldMkLst>
          <pc:docMk/>
          <pc:sldMk cId="2131781463" sldId="284"/>
        </pc:sldMkLst>
      </pc:sldChg>
      <pc:sldChg chg="ord modNotes">
        <pc:chgData name="Zara Shillito" userId="S::zara.shillito@nas.org.uk::3dff02aa-267f-48eb-bb33-4bb79cc994ab" providerId="AD" clId="Web-{765A44A3-1F3C-3E35-2D7A-B06147ECB9FF}" dt="2025-11-12T12:10:30.295" v="52"/>
        <pc:sldMkLst>
          <pc:docMk/>
          <pc:sldMk cId="3150259957" sldId="285"/>
        </pc:sldMkLst>
      </pc:sldChg>
      <pc:sldChg chg="modSp add modNotes">
        <pc:chgData name="Zara Shillito" userId="S::zara.shillito@nas.org.uk::3dff02aa-267f-48eb-bb33-4bb79cc994ab" providerId="AD" clId="Web-{765A44A3-1F3C-3E35-2D7A-B06147ECB9FF}" dt="2025-11-12T12:15:57.657" v="61"/>
        <pc:sldMkLst>
          <pc:docMk/>
          <pc:sldMk cId="144968000" sldId="286"/>
        </pc:sldMkLst>
        <pc:spChg chg="mod">
          <ac:chgData name="Zara Shillito" userId="S::zara.shillito@nas.org.uk::3dff02aa-267f-48eb-bb33-4bb79cc994ab" providerId="AD" clId="Web-{765A44A3-1F3C-3E35-2D7A-B06147ECB9FF}" dt="2025-11-11T16:55:30.659" v="18" actId="20577"/>
          <ac:spMkLst>
            <pc:docMk/>
            <pc:sldMk cId="144968000" sldId="286"/>
            <ac:spMk id="10" creationId="{E15AA585-8F70-AD6C-C7B0-53657001FCCD}"/>
          </ac:spMkLst>
        </pc:spChg>
      </pc:sldChg>
      <pc:sldChg chg="modSp add modNotes">
        <pc:chgData name="Zara Shillito" userId="S::zara.shillito@nas.org.uk::3dff02aa-267f-48eb-bb33-4bb79cc994ab" providerId="AD" clId="Web-{765A44A3-1F3C-3E35-2D7A-B06147ECB9FF}" dt="2025-11-12T12:15:53.157" v="58"/>
        <pc:sldMkLst>
          <pc:docMk/>
          <pc:sldMk cId="4133841123" sldId="287"/>
        </pc:sldMkLst>
        <pc:spChg chg="mod">
          <ac:chgData name="Zara Shillito" userId="S::zara.shillito@nas.org.uk::3dff02aa-267f-48eb-bb33-4bb79cc994ab" providerId="AD" clId="Web-{765A44A3-1F3C-3E35-2D7A-B06147ECB9FF}" dt="2025-11-11T16:55:37.441" v="22" actId="20577"/>
          <ac:spMkLst>
            <pc:docMk/>
            <pc:sldMk cId="4133841123" sldId="287"/>
            <ac:spMk id="10" creationId="{FADA523C-40E4-025B-2E1D-713B572D8F77}"/>
          </ac:spMkLst>
        </pc:spChg>
      </pc:sldChg>
      <pc:sldChg chg="modSp add">
        <pc:chgData name="Zara Shillito" userId="S::zara.shillito@nas.org.uk::3dff02aa-267f-48eb-bb33-4bb79cc994ab" providerId="AD" clId="Web-{765A44A3-1F3C-3E35-2D7A-B06147ECB9FF}" dt="2025-11-11T16:54:58.283" v="8" actId="14100"/>
        <pc:sldMkLst>
          <pc:docMk/>
          <pc:sldMk cId="3287958871" sldId="288"/>
        </pc:sldMkLst>
        <pc:spChg chg="mod">
          <ac:chgData name="Zara Shillito" userId="S::zara.shillito@nas.org.uk::3dff02aa-267f-48eb-bb33-4bb79cc994ab" providerId="AD" clId="Web-{765A44A3-1F3C-3E35-2D7A-B06147ECB9FF}" dt="2025-11-11T16:54:58.283" v="8" actId="14100"/>
          <ac:spMkLst>
            <pc:docMk/>
            <pc:sldMk cId="3287958871" sldId="288"/>
            <ac:spMk id="2" creationId="{6CBAD906-4661-7243-A4D7-58D7ED055B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0BB37-3097-4EA7-8889-1A8C3A141EB0}" type="datetimeFigureOut">
              <a:rPr lang="en-GB" smtClean="0"/>
              <a:t>19/11/2025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C491F-B4FD-4DFC-8989-5793D98FB97B}" type="slidenum">
              <a:rPr lang="en-GB" smtClean="0"/>
              <a:t>‹#›</a:t>
            </a:fld>
            <a:endParaRPr lang="en-GB"/>
          </a:p>
        </p:txBody>
      </p:sp>
    </p:spTree>
    <p:extLst>
      <p:ext uri="{BB962C8B-B14F-4D97-AF65-F5344CB8AC3E}">
        <p14:creationId xmlns:p14="http://schemas.microsoft.com/office/powerpoint/2010/main" val="378548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a:t>Thank you to Caroline for summarising our impact earlier, over the last financial year. </a:t>
            </a:r>
            <a:endParaRPr lang="en-US"/>
          </a:p>
          <a:p>
            <a:endParaRPr lang="en-GB"/>
          </a:p>
          <a:p>
            <a:r>
              <a:rPr lang="en-GB"/>
              <a:t>Now, we turn to the present year and our future plans.</a:t>
            </a:r>
            <a:endParaRPr lang="en-US"/>
          </a:p>
          <a:p>
            <a:endParaRPr lang="en-US">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47C491F-B4FD-4DFC-8989-5793D98FB97B}" type="slidenum">
              <a:rPr lang="en-GB" smtClean="0"/>
              <a:t>1</a:t>
            </a:fld>
            <a:endParaRPr lang="en-GB"/>
          </a:p>
        </p:txBody>
      </p:sp>
    </p:spTree>
    <p:extLst>
      <p:ext uri="{BB962C8B-B14F-4D97-AF65-F5344CB8AC3E}">
        <p14:creationId xmlns:p14="http://schemas.microsoft.com/office/powerpoint/2010/main" val="4048907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0" i="0" baseline="0" dirty="0">
                <a:solidFill>
                  <a:srgbClr val="000000"/>
                </a:solidFill>
                <a:effectLst/>
              </a:rPr>
              <a:t>As members, you are an especially valued part of our supporter base, one which plays a vital role in the pursuit of our charity’s vision.</a:t>
            </a:r>
            <a:r>
              <a:rPr lang="en-GB" dirty="0">
                <a:solidFill>
                  <a:srgbClr val="000000"/>
                </a:solidFill>
              </a:rPr>
              <a:t> </a:t>
            </a:r>
            <a:endParaRPr lang="en-GB" b="0" i="0" baseline="0" dirty="0">
              <a:solidFill>
                <a:srgbClr val="000000"/>
              </a:solidFill>
              <a:effectLst/>
            </a:endParaRPr>
          </a:p>
          <a:p>
            <a:r>
              <a:rPr lang="en-GB" dirty="0">
                <a:solidFill>
                  <a:srgbClr val="000000"/>
                </a:solidFill>
              </a:rPr>
              <a:t> </a:t>
            </a:r>
            <a:endParaRPr lang="en-GB" b="0" i="0" baseline="0" dirty="0">
              <a:solidFill>
                <a:srgbClr val="000000"/>
              </a:solidFill>
              <a:effectLst/>
              <a:ea typeface="Calibri"/>
              <a:cs typeface="Calibri"/>
            </a:endParaRPr>
          </a:p>
          <a:p>
            <a:r>
              <a:rPr lang="en-GB" b="0" i="0" baseline="0" dirty="0">
                <a:solidFill>
                  <a:srgbClr val="000000"/>
                </a:solidFill>
                <a:effectLst/>
              </a:rPr>
              <a:t>We’ve been pleased to </a:t>
            </a:r>
            <a:r>
              <a:rPr lang="en-GB" dirty="0">
                <a:solidFill>
                  <a:srgbClr val="000000"/>
                </a:solidFill>
              </a:rPr>
              <a:t>launch</a:t>
            </a:r>
            <a:r>
              <a:rPr lang="en-GB" b="0" i="0" baseline="0" dirty="0">
                <a:solidFill>
                  <a:srgbClr val="000000"/>
                </a:solidFill>
                <a:effectLst/>
              </a:rPr>
              <a:t> a new series of members-only webinars and are planning more</a:t>
            </a:r>
            <a:r>
              <a:rPr lang="en-GB" dirty="0">
                <a:solidFill>
                  <a:srgbClr val="000000"/>
                </a:solidFill>
              </a:rPr>
              <a:t> throughout 2025-26, featuring exclusive updates and insight from across our charity.</a:t>
            </a:r>
            <a:endParaRPr lang="en-GB" dirty="0">
              <a:solidFill>
                <a:srgbClr val="000000"/>
              </a:solidFill>
              <a:ea typeface="Calibri"/>
              <a:cs typeface="Calibri"/>
            </a:endParaRPr>
          </a:p>
          <a:p>
            <a:endParaRPr lang="en-GB">
              <a:solidFill>
                <a:srgbClr val="000000"/>
              </a:solidFill>
              <a:ea typeface="Calibri"/>
              <a:cs typeface="Calibri"/>
            </a:endParaRPr>
          </a:p>
          <a:p>
            <a:endParaRPr lang="en-GB" sz="1200" b="0" i="0" baseline="0">
              <a:solidFill>
                <a:srgbClr val="000000"/>
              </a:solidFill>
              <a:effectLst/>
              <a:latin typeface="Calibri"/>
              <a:ea typeface="Calibri"/>
              <a:cs typeface="Calibri"/>
            </a:endParaRPr>
          </a:p>
          <a:p>
            <a:endParaRPr lang="en-US">
              <a:latin typeface="Century Gothic" panose="020B0502020202020204" pitchFamily="34" charset="0"/>
            </a:endParaRPr>
          </a:p>
          <a:p>
            <a:pPr algn="l" rtl="0" fontAlgn="base"/>
            <a:br>
              <a:rPr lang="en-US" sz="1200" b="0" i="0" baseline="0" dirty="0">
                <a:effectLst/>
                <a:latin typeface="Century Gothic" panose="020B0502020202020204" pitchFamily="34" charset="0"/>
              </a:rPr>
            </a:br>
            <a:endParaRPr lang="en-US" sz="1200" b="0" i="0" baseline="0">
              <a:solidFill>
                <a:srgbClr val="000000"/>
              </a:solidFill>
              <a:effectLst/>
              <a:latin typeface="Century Gothic" panose="020B0502020202020204" pitchFamily="34" charset="0"/>
            </a:endParaRPr>
          </a:p>
          <a:p>
            <a:endParaRPr lang="en-US"/>
          </a:p>
        </p:txBody>
      </p:sp>
      <p:sp>
        <p:nvSpPr>
          <p:cNvPr id="4" name="Slide Number Placeholder 3"/>
          <p:cNvSpPr>
            <a:spLocks noGrp="1"/>
          </p:cNvSpPr>
          <p:nvPr>
            <p:ph type="sldNum" sz="quarter" idx="5"/>
          </p:nvPr>
        </p:nvSpPr>
        <p:spPr/>
        <p:txBody>
          <a:bodyPr/>
          <a:lstStyle/>
          <a:p>
            <a:fld id="{E47C491F-B4FD-4DFC-8989-5793D98FB97B}" type="slidenum">
              <a:rPr lang="en-GB" smtClean="0"/>
              <a:t>10</a:t>
            </a:fld>
            <a:endParaRPr lang="en-GB"/>
          </a:p>
        </p:txBody>
      </p:sp>
    </p:spTree>
    <p:extLst>
      <p:ext uri="{BB962C8B-B14F-4D97-AF65-F5344CB8AC3E}">
        <p14:creationId xmlns:p14="http://schemas.microsoft.com/office/powerpoint/2010/main" val="121880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0BF3-56AC-ABB0-D2E2-465A0A367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6E01ED-A666-C24A-E56E-2B7DFEA8911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D7027C-D7B4-5094-22AB-69E0F3542747}"/>
              </a:ext>
            </a:extLst>
          </p:cNvPr>
          <p:cNvSpPr>
            <a:spLocks noGrp="1"/>
          </p:cNvSpPr>
          <p:nvPr>
            <p:ph type="body" idx="1"/>
          </p:nvPr>
        </p:nvSpPr>
        <p:spPr/>
        <p:txBody>
          <a:bodyPr/>
          <a:lstStyle/>
          <a:p>
            <a:r>
              <a:rPr lang="en-GB" dirty="0"/>
              <a:t>We are always looking for ways to develop and improve your membership experience. To gain an insight into how we can do this, we asked our a few questions in a survey prior to this AGM. </a:t>
            </a:r>
            <a:endParaRPr lang="en-US" dirty="0"/>
          </a:p>
          <a:p>
            <a:endParaRPr lang="en-GB" dirty="0"/>
          </a:p>
          <a:p>
            <a:r>
              <a:rPr lang="en-US" dirty="0"/>
              <a:t>We didn't receive many responses, so we are treating the results as indicative rather than conclusive. We have pulled some highlights from these responses, which I </a:t>
            </a:r>
            <a:r>
              <a:rPr lang="en-US"/>
              <a:t>will share now.</a:t>
            </a:r>
            <a:endParaRPr lang="en-US">
              <a:solidFill>
                <a:srgbClr val="444444"/>
              </a:solidFill>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C78A9555-FCCD-72AF-CCFB-E074B318E0A9}"/>
              </a:ext>
            </a:extLst>
          </p:cNvPr>
          <p:cNvSpPr>
            <a:spLocks noGrp="1"/>
          </p:cNvSpPr>
          <p:nvPr>
            <p:ph type="sldNum" sz="quarter" idx="5"/>
          </p:nvPr>
        </p:nvSpPr>
        <p:spPr/>
        <p:txBody>
          <a:bodyPr/>
          <a:lstStyle/>
          <a:p>
            <a:fld id="{E47C491F-B4FD-4DFC-8989-5793D98FB97B}" type="slidenum">
              <a:rPr lang="en-GB" smtClean="0"/>
              <a:t>11</a:t>
            </a:fld>
            <a:endParaRPr lang="en-GB"/>
          </a:p>
        </p:txBody>
      </p:sp>
    </p:spTree>
    <p:extLst>
      <p:ext uri="{BB962C8B-B14F-4D97-AF65-F5344CB8AC3E}">
        <p14:creationId xmlns:p14="http://schemas.microsoft.com/office/powerpoint/2010/main" val="17785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a:t>We asked- What is the most important thing for you about your National Autistic Society membership?  </a:t>
            </a:r>
            <a:endParaRPr lang="en-US">
              <a:latin typeface="Century Gothic" panose="020B0502020202020204" pitchFamily="34" charset="0"/>
            </a:endParaRPr>
          </a:p>
          <a:p>
            <a:r>
              <a:rPr lang="en-GB"/>
              <a:t>The top two responses were:-</a:t>
            </a:r>
          </a:p>
          <a:p>
            <a:endParaRPr lang="en-GB"/>
          </a:p>
          <a:p>
            <a:r>
              <a:rPr lang="en-GB"/>
              <a:t>- Exclusive resources and insight into the work of the National Autistic Society</a:t>
            </a:r>
            <a:endParaRPr lang="en-GB">
              <a:ea typeface="Calibri"/>
              <a:cs typeface="Calibri"/>
            </a:endParaRPr>
          </a:p>
          <a:p>
            <a:r>
              <a:rPr lang="en-US"/>
              <a:t>And - Supporting autistic people and their families with the information and guidance provided by your membership</a:t>
            </a:r>
            <a:endParaRPr lang="en-US">
              <a:ea typeface="Calibri"/>
              <a:cs typeface="Calibri"/>
            </a:endParaRPr>
          </a:p>
          <a:p>
            <a:endParaRPr lang="en-US">
              <a:latin typeface="Calibri"/>
              <a:ea typeface="Calibri"/>
              <a:cs typeface="Calibri"/>
            </a:endParaRPr>
          </a:p>
          <a:p>
            <a:r>
              <a:rPr lang="en-US">
                <a:latin typeface="Calibri"/>
                <a:ea typeface="Calibri"/>
                <a:cs typeface="Calibri"/>
              </a:rPr>
              <a:t>This is great to hear because I know the team are committed to adding more exclusivity and insight into the membership package.</a:t>
            </a:r>
          </a:p>
          <a:p>
            <a:endParaRPr lang="en-US">
              <a:latin typeface="Calibri"/>
              <a:ea typeface="Calibri"/>
              <a:cs typeface="Calibri"/>
            </a:endParaRPr>
          </a:p>
          <a:p>
            <a:r>
              <a:rPr lang="en-US">
                <a:latin typeface="Calibri"/>
                <a:ea typeface="Calibri"/>
                <a:cs typeface="Calibri"/>
              </a:rPr>
              <a:t>And of course, our members will always be a vital and valuable bedrock of our supporter base.</a:t>
            </a:r>
          </a:p>
          <a:p>
            <a:endParaRPr lang="en-US">
              <a:latin typeface="Century Gothic" panose="020B0502020202020204" pitchFamily="34" charset="0"/>
              <a:ea typeface="Calibri" panose="020F0502020204030204"/>
              <a:cs typeface="Calibri" panose="020F0502020204030204"/>
            </a:endParaRPr>
          </a:p>
          <a:p>
            <a:endParaRPr lang="en-US">
              <a:latin typeface="Century Gothic" panose="020B0502020202020204" pitchFamily="34" charset="0"/>
              <a:ea typeface="Calibri" panose="020F0502020204030204"/>
              <a:cs typeface="Calibri" panose="020F0502020204030204"/>
            </a:endParaRPr>
          </a:p>
          <a:p>
            <a:endParaRPr lang="en-US">
              <a:latin typeface="Century Gothic" panose="020B0502020202020204" pitchFamily="34" charset="0"/>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47C491F-B4FD-4DFC-8989-5793D98FB97B}" type="slidenum">
              <a:rPr lang="en-GB" smtClean="0"/>
              <a:t>12</a:t>
            </a:fld>
            <a:endParaRPr lang="en-GB"/>
          </a:p>
        </p:txBody>
      </p:sp>
    </p:spTree>
    <p:extLst>
      <p:ext uri="{BB962C8B-B14F-4D97-AF65-F5344CB8AC3E}">
        <p14:creationId xmlns:p14="http://schemas.microsoft.com/office/powerpoint/2010/main" val="322541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2D8B-6244-E89D-C4D8-34186750E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975DD-4216-FFDD-CCBB-C3555BF468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6B58007-1703-E539-D75A-E20241D05B93}"/>
              </a:ext>
            </a:extLst>
          </p:cNvPr>
          <p:cNvSpPr>
            <a:spLocks noGrp="1"/>
          </p:cNvSpPr>
          <p:nvPr>
            <p:ph type="body" idx="1"/>
          </p:nvPr>
        </p:nvSpPr>
        <p:spPr/>
        <p:txBody>
          <a:bodyPr/>
          <a:lstStyle/>
          <a:p>
            <a:r>
              <a:rPr lang="en-GB"/>
              <a:t>We asked- We are continually working on improving the membership experience. To that end, on which areas of your membership do you think we should be focusing our attention?</a:t>
            </a:r>
            <a:endParaRPr lang="en-US">
              <a:latin typeface="Century Gothic" panose="020B0502020202020204" pitchFamily="34" charset="0"/>
            </a:endParaRPr>
          </a:p>
          <a:p>
            <a:endParaRPr lang="en-GB">
              <a:ea typeface="Calibri"/>
              <a:cs typeface="Calibri"/>
            </a:endParaRPr>
          </a:p>
          <a:p>
            <a:r>
              <a:rPr lang="en-GB">
                <a:latin typeface="Calibri" panose="020F0502020204030204"/>
                <a:ea typeface="Calibri"/>
                <a:cs typeface="Calibri"/>
              </a:rPr>
              <a:t>Top answer was developing our webinar series.</a:t>
            </a:r>
          </a:p>
          <a:p>
            <a:endParaRPr lang="en-GB">
              <a:latin typeface="Calibri" panose="020F0502020204030204"/>
              <a:ea typeface="Calibri"/>
              <a:cs typeface="Calibri"/>
            </a:endParaRPr>
          </a:p>
          <a:p>
            <a:r>
              <a:rPr lang="en-GB">
                <a:latin typeface="Calibri" panose="020F0502020204030204"/>
                <a:ea typeface="Calibri"/>
                <a:cs typeface="Calibri"/>
              </a:rPr>
              <a:t>You'll be pleased to know that we're already working on the next webinar in February. We're delighted that there has been a great response to these online events so far and please remember to continue to send us your ideas for future sessions – our membership email inbox is always open!</a:t>
            </a:r>
          </a:p>
          <a:p>
            <a:endParaRPr lang="en-GB">
              <a:latin typeface="Calibri" panose="020F0502020204030204"/>
              <a:ea typeface="Calibri"/>
              <a:cs typeface="Calibri"/>
            </a:endParaRPr>
          </a:p>
          <a:p>
            <a:r>
              <a:rPr lang="en-GB">
                <a:latin typeface="Calibri" panose="020F0502020204030204"/>
                <a:ea typeface="Calibri"/>
                <a:cs typeface="Calibri"/>
              </a:rPr>
              <a:t>We also received some fantastic ideas for future developments, including more chances to connect with other autistic people and political events with the chance to meet MPs and/or policy makers.</a:t>
            </a:r>
          </a:p>
          <a:p>
            <a:endParaRPr lang="en-US">
              <a:latin typeface="Century Gothic" panose="020B0502020202020204" pitchFamily="34" charset="0"/>
              <a:ea typeface="Calibri" panose="020F0502020204030204"/>
              <a:cs typeface="Calibri" panose="020F0502020204030204"/>
            </a:endParaRPr>
          </a:p>
          <a:p>
            <a:endParaRPr lang="en-US">
              <a:latin typeface="Century Gothic" panose="020B0502020202020204" pitchFamily="34" charset="0"/>
              <a:ea typeface="Calibri" panose="020F0502020204030204"/>
              <a:cs typeface="Calibri" panose="020F0502020204030204"/>
            </a:endParaRPr>
          </a:p>
          <a:p>
            <a:endParaRPr lang="en-US">
              <a:latin typeface="Century Gothic" panose="020B0502020202020204" pitchFamily="34" charset="0"/>
              <a:ea typeface="Calibri" panose="020F0502020204030204"/>
              <a:cs typeface="Calibri" panose="020F0502020204030204"/>
            </a:endParaRPr>
          </a:p>
          <a:p>
            <a:endParaRPr lang="en-GB">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79DF937-EB42-18DA-C14A-100A9CD3BAF0}"/>
              </a:ext>
            </a:extLst>
          </p:cNvPr>
          <p:cNvSpPr>
            <a:spLocks noGrp="1"/>
          </p:cNvSpPr>
          <p:nvPr>
            <p:ph type="sldNum" sz="quarter" idx="5"/>
          </p:nvPr>
        </p:nvSpPr>
        <p:spPr/>
        <p:txBody>
          <a:bodyPr/>
          <a:lstStyle/>
          <a:p>
            <a:fld id="{E47C491F-B4FD-4DFC-8989-5793D98FB97B}" type="slidenum">
              <a:rPr lang="en-GB" smtClean="0"/>
              <a:t>13</a:t>
            </a:fld>
            <a:endParaRPr lang="en-GB"/>
          </a:p>
        </p:txBody>
      </p:sp>
    </p:spTree>
    <p:extLst>
      <p:ext uri="{BB962C8B-B14F-4D97-AF65-F5344CB8AC3E}">
        <p14:creationId xmlns:p14="http://schemas.microsoft.com/office/powerpoint/2010/main" val="329291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4E286-D705-79AD-F0E6-EA4F2D5CD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C5DBA-714B-7396-77E1-B770963EA0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08B049-3BE1-4668-068D-03746EDD6388}"/>
              </a:ext>
            </a:extLst>
          </p:cNvPr>
          <p:cNvSpPr>
            <a:spLocks noGrp="1"/>
          </p:cNvSpPr>
          <p:nvPr>
            <p:ph type="body" idx="1"/>
          </p:nvPr>
        </p:nvSpPr>
        <p:spPr/>
        <p:txBody>
          <a:bodyPr/>
          <a:lstStyle/>
          <a:p>
            <a:r>
              <a:rPr lang="en-GB"/>
              <a:t>We asked-</a:t>
            </a:r>
            <a:r>
              <a:rPr lang="en-GB">
                <a:solidFill>
                  <a:srgbClr val="FFFFFF"/>
                </a:solidFill>
              </a:rPr>
              <a:t> </a:t>
            </a:r>
            <a:r>
              <a:rPr lang="en-GB"/>
              <a:t>As for the wider charity –what do you believe are the areas of our work that you think we should be focusing on?   </a:t>
            </a:r>
          </a:p>
          <a:p>
            <a:r>
              <a:rPr lang="en-GB">
                <a:ea typeface="Calibri"/>
                <a:cs typeface="Calibri"/>
              </a:rPr>
              <a:t>You said, raising awareness and acceptance amongst the general public.</a:t>
            </a:r>
          </a:p>
          <a:p>
            <a:endParaRPr lang="en-GB">
              <a:ea typeface="Calibri"/>
              <a:cs typeface="Calibri"/>
            </a:endParaRPr>
          </a:p>
          <a:p>
            <a:r>
              <a:rPr lang="en-GB">
                <a:ea typeface="Calibri"/>
                <a:cs typeface="Calibri"/>
              </a:rPr>
              <a:t>As you heard earlier from Chrys, we are always working on this and the 'It's How You Show Up' campaign will continue to go from strength to strength in the new year.</a:t>
            </a:r>
          </a:p>
          <a:p>
            <a:endParaRPr lang="en-GB">
              <a:latin typeface="Calibri" panose="020F0502020204030204"/>
              <a:ea typeface="Calibri"/>
              <a:cs typeface="Calibri"/>
            </a:endParaRPr>
          </a:p>
          <a:p>
            <a:endParaRPr lang="en-GB">
              <a:latin typeface="Calibri" panose="020F0502020204030204"/>
              <a:ea typeface="Calibri"/>
              <a:cs typeface="Calibri"/>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9CC717D-9CC0-B3A3-61A8-D1B5C776FB83}"/>
              </a:ext>
            </a:extLst>
          </p:cNvPr>
          <p:cNvSpPr>
            <a:spLocks noGrp="1"/>
          </p:cNvSpPr>
          <p:nvPr>
            <p:ph type="sldNum" sz="quarter" idx="5"/>
          </p:nvPr>
        </p:nvSpPr>
        <p:spPr/>
        <p:txBody>
          <a:bodyPr/>
          <a:lstStyle/>
          <a:p>
            <a:fld id="{E47C491F-B4FD-4DFC-8989-5793D98FB97B}" type="slidenum">
              <a:rPr lang="en-GB" smtClean="0"/>
              <a:t>14</a:t>
            </a:fld>
            <a:endParaRPr lang="en-GB"/>
          </a:p>
        </p:txBody>
      </p:sp>
    </p:spTree>
    <p:extLst>
      <p:ext uri="{BB962C8B-B14F-4D97-AF65-F5344CB8AC3E}">
        <p14:creationId xmlns:p14="http://schemas.microsoft.com/office/powerpoint/2010/main" val="4036076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DBBB2-FC9F-E51A-174B-4BC943BC0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2A851-9D3D-797C-E2D8-26D59B1CCE7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3D541E6-BA1E-B473-F66E-6B1D5E630E12}"/>
              </a:ext>
            </a:extLst>
          </p:cNvPr>
          <p:cNvSpPr>
            <a:spLocks noGrp="1"/>
          </p:cNvSpPr>
          <p:nvPr>
            <p:ph type="body" idx="1"/>
          </p:nvPr>
        </p:nvSpPr>
        <p:spPr/>
        <p:txBody>
          <a:bodyPr/>
          <a:lstStyle/>
          <a:p>
            <a:r>
              <a:rPr lang="en-GB"/>
              <a:t>We asked-</a:t>
            </a:r>
            <a:r>
              <a:rPr lang="en-GB">
                <a:solidFill>
                  <a:srgbClr val="FFFFFF"/>
                </a:solidFill>
              </a:rPr>
              <a:t> </a:t>
            </a:r>
            <a:r>
              <a:rPr lang="en-GB"/>
              <a:t>What could we do to better support our members and other supporters?</a:t>
            </a:r>
          </a:p>
          <a:p>
            <a:endParaRPr lang="en-GB">
              <a:ea typeface="Calibri"/>
              <a:cs typeface="Calibri"/>
            </a:endParaRPr>
          </a:p>
          <a:p>
            <a:r>
              <a:rPr lang="en-GB">
                <a:ea typeface="Calibri"/>
                <a:cs typeface="Calibri"/>
              </a:rPr>
              <a:t>We received a few great ideas here and we have highlighted some above, including more in-person events for autistic people and some thoughts on our branches.</a:t>
            </a:r>
          </a:p>
          <a:p>
            <a:endParaRPr lang="en-GB">
              <a:latin typeface="Calibri"/>
              <a:ea typeface="Calibri"/>
              <a:cs typeface="Calibri"/>
            </a:endParaRPr>
          </a:p>
          <a:p>
            <a:r>
              <a:rPr lang="en-GB"/>
              <a:t>Some really useful feedback across the board here. We will take these away and share any updates in your quarterly email newsletters. </a:t>
            </a:r>
            <a:endParaRPr lang="en-GB">
              <a:ea typeface="Calibri"/>
              <a:cs typeface="Calibri"/>
            </a:endParaRPr>
          </a:p>
          <a:p>
            <a:endParaRPr lang="en-GB">
              <a:latin typeface="Calibri"/>
              <a:ea typeface="Calibri"/>
              <a:cs typeface="Calibri"/>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7BADCD1-1E0D-97DB-EC7F-1E45BD9B3AC5}"/>
              </a:ext>
            </a:extLst>
          </p:cNvPr>
          <p:cNvSpPr>
            <a:spLocks noGrp="1"/>
          </p:cNvSpPr>
          <p:nvPr>
            <p:ph type="sldNum" sz="quarter" idx="5"/>
          </p:nvPr>
        </p:nvSpPr>
        <p:spPr/>
        <p:txBody>
          <a:bodyPr/>
          <a:lstStyle/>
          <a:p>
            <a:fld id="{E47C491F-B4FD-4DFC-8989-5793D98FB97B}" type="slidenum">
              <a:rPr lang="en-GB" smtClean="0"/>
              <a:t>15</a:t>
            </a:fld>
            <a:endParaRPr lang="en-GB"/>
          </a:p>
        </p:txBody>
      </p:sp>
    </p:spTree>
    <p:extLst>
      <p:ext uri="{BB962C8B-B14F-4D97-AF65-F5344CB8AC3E}">
        <p14:creationId xmlns:p14="http://schemas.microsoft.com/office/powerpoint/2010/main" val="3324501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Before I close this part of today's meeting, I want to touch on our strategy for the future.</a:t>
            </a:r>
            <a:endParaRPr lang="en-US" dirty="0">
              <a:ea typeface="Calibri"/>
              <a:cs typeface="Calibri"/>
            </a:endParaRPr>
          </a:p>
          <a:p>
            <a:endParaRPr lang="en-US" dirty="0">
              <a:ea typeface="Calibri"/>
              <a:cs typeface="Calibri"/>
            </a:endParaRPr>
          </a:p>
          <a:p>
            <a:r>
              <a:rPr lang="en-US">
                <a:ea typeface="Calibri"/>
                <a:cs typeface="Calibri"/>
              </a:rPr>
              <a:t>Earlier this year, we went about consulting audiences - staff and members, supporters and our wider audiences around our future strategy. </a:t>
            </a:r>
            <a:endParaRPr lang="en-US"/>
          </a:p>
          <a:p>
            <a:endParaRPr lang="en-US" dirty="0">
              <a:ea typeface="Calibri"/>
              <a:cs typeface="Calibri"/>
            </a:endParaRPr>
          </a:p>
          <a:p>
            <a:r>
              <a:rPr lang="en-US">
                <a:ea typeface="Calibri"/>
                <a:cs typeface="Calibri"/>
              </a:rPr>
              <a:t>As a result, the board and I have just signed off a refreshed strategy to take us through to 2030. </a:t>
            </a:r>
            <a:endParaRPr lang="en-US"/>
          </a:p>
          <a:p>
            <a:endParaRPr lang="en-US" dirty="0">
              <a:ea typeface="Calibri"/>
              <a:cs typeface="Calibri"/>
            </a:endParaRPr>
          </a:p>
          <a:p>
            <a:r>
              <a:rPr lang="en-US">
                <a:ea typeface="Calibri"/>
                <a:cs typeface="Calibri"/>
              </a:rPr>
              <a:t>The new strategy is an extension of the previous one, with the main changes being that we have switched around the beliefs so the first one, and main one is around Understanding, acceptance and respect for autistic people, as the insight clearly showed there is a growing need for us to focus on this, especially in light of significant misinformation around autism. </a:t>
            </a:r>
            <a:endParaRPr lang="en-US"/>
          </a:p>
          <a:p>
            <a:endParaRPr lang="en-US" dirty="0">
              <a:ea typeface="Calibri"/>
              <a:cs typeface="Calibri"/>
            </a:endParaRPr>
          </a:p>
          <a:p>
            <a:r>
              <a:rPr lang="en-US">
                <a:ea typeface="Calibri"/>
                <a:cs typeface="Calibri"/>
              </a:rPr>
              <a:t>We are already making great progress on this and as well as the news and plans that Chrys touched on, you will hear a bit more about some specific elements in the presentation by Mel coming up. Our new strategy will be published on our website soon.</a:t>
            </a:r>
          </a:p>
          <a:p>
            <a:r>
              <a:rPr lang="en-US" dirty="0">
                <a:ea typeface="Calibri"/>
                <a:cs typeface="Calibri"/>
              </a:rPr>
              <a:t> </a:t>
            </a:r>
          </a:p>
        </p:txBody>
      </p:sp>
      <p:sp>
        <p:nvSpPr>
          <p:cNvPr id="4" name="Slide Number Placeholder 3"/>
          <p:cNvSpPr>
            <a:spLocks noGrp="1"/>
          </p:cNvSpPr>
          <p:nvPr>
            <p:ph type="sldNum" sz="quarter" idx="5"/>
          </p:nvPr>
        </p:nvSpPr>
        <p:spPr/>
        <p:txBody>
          <a:bodyPr/>
          <a:lstStyle/>
          <a:p>
            <a:fld id="{E47C491F-B4FD-4DFC-8989-5793D98FB97B}" type="slidenum">
              <a:rPr lang="en-GB" smtClean="0"/>
              <a:t>16</a:t>
            </a:fld>
            <a:endParaRPr lang="en-GB"/>
          </a:p>
        </p:txBody>
      </p:sp>
    </p:spTree>
    <p:extLst>
      <p:ext uri="{BB962C8B-B14F-4D97-AF65-F5344CB8AC3E}">
        <p14:creationId xmlns:p14="http://schemas.microsoft.com/office/powerpoint/2010/main" val="404890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spcAft>
                <a:spcPts val="800"/>
              </a:spcAft>
            </a:pPr>
            <a:endParaRPr lang="en-GB">
              <a:ea typeface="Calibri"/>
              <a:cs typeface="Calibri"/>
            </a:endParaRPr>
          </a:p>
          <a:p>
            <a:pPr>
              <a:lnSpc>
                <a:spcPct val="107000"/>
              </a:lnSpc>
              <a:spcAft>
                <a:spcPts val="800"/>
              </a:spcAft>
            </a:pPr>
            <a:endParaRPr lang="en-GB">
              <a:latin typeface="Calibri"/>
              <a:ea typeface="Calibri"/>
              <a:cs typeface="Calibri"/>
            </a:endParaRPr>
          </a:p>
          <a:p>
            <a:pPr>
              <a:lnSpc>
                <a:spcPct val="107000"/>
              </a:lnSpc>
              <a:spcAft>
                <a:spcPts val="800"/>
              </a:spcAft>
            </a:pPr>
            <a:r>
              <a:rPr lang="en-GB">
                <a:latin typeface="Century Gothic"/>
                <a:ea typeface="Calibri Light"/>
                <a:cs typeface="Calibri" panose="020F0502020204030204" pitchFamily="34" charset="0"/>
              </a:rPr>
              <a:t>Finally, I’d</a:t>
            </a:r>
            <a:r>
              <a:rPr lang="en-GB" sz="1200" baseline="0">
                <a:effectLst/>
                <a:latin typeface="Century Gothic"/>
                <a:ea typeface="Calibri Light"/>
                <a:cs typeface="Calibri" panose="020F0502020204030204" pitchFamily="34" charset="0"/>
              </a:rPr>
              <a:t> like to say a heartfelt thank you to our amazing staff and volunteers for all your hard work and commitment - I’m excited to work with you during the next year to deliver these ambitious plans.  </a:t>
            </a:r>
            <a:endParaRPr lang="en-GB" sz="1200" baseline="0">
              <a:effectLst/>
              <a:latin typeface="Century Gothic"/>
              <a:ea typeface="Calibri"/>
              <a:cs typeface="Times New Roman" panose="02020603050405020304" pitchFamily="18" charset="0"/>
            </a:endParaRPr>
          </a:p>
          <a:p>
            <a:pPr>
              <a:lnSpc>
                <a:spcPct val="107000"/>
              </a:lnSpc>
              <a:spcAft>
                <a:spcPts val="800"/>
              </a:spcAft>
            </a:pPr>
            <a:endParaRPr lang="en-GB" sz="1200" baseline="0">
              <a:effectLst/>
              <a:latin typeface="Century Gothic" panose="020B0502020202020204" pitchFamily="34" charset="0"/>
              <a:ea typeface="Calibri Light" panose="020F0302020204030204" pitchFamily="34" charset="0"/>
              <a:cs typeface="Calibri" panose="020F0502020204030204" pitchFamily="34" charset="0"/>
            </a:endParaRPr>
          </a:p>
          <a:p>
            <a:pPr>
              <a:lnSpc>
                <a:spcPct val="107000"/>
              </a:lnSpc>
              <a:spcAft>
                <a:spcPts val="800"/>
              </a:spcAft>
            </a:pPr>
            <a:r>
              <a:rPr lang="en-GB" sz="1200" baseline="0">
                <a:effectLst/>
                <a:latin typeface="Century Gothic"/>
                <a:ea typeface="Calibri Light"/>
                <a:cs typeface="Calibri" panose="020F0502020204030204" pitchFamily="34" charset="0"/>
              </a:rPr>
              <a:t>And to you, our members. Thank you for being an essential part of our journey to deliver our Vision to Reality strategy and create a society that works for autistic people. Your ongoing support is highly valued and appreciated by me and all of us at the National Autistic Society. Thank you.</a:t>
            </a:r>
            <a:endParaRPr lang="en-GB" sz="1200" baseline="0">
              <a:effectLst/>
              <a:latin typeface="Century Gothic"/>
              <a:ea typeface="Calibri Light"/>
              <a:cs typeface="Times New Roman" panose="02020603050405020304" pitchFamily="18"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GB"/>
          </a:p>
        </p:txBody>
      </p:sp>
      <p:sp>
        <p:nvSpPr>
          <p:cNvPr id="4" name="Slide Number Placeholder 3"/>
          <p:cNvSpPr>
            <a:spLocks noGrp="1"/>
          </p:cNvSpPr>
          <p:nvPr>
            <p:ph type="sldNum" sz="quarter" idx="5"/>
          </p:nvPr>
        </p:nvSpPr>
        <p:spPr/>
        <p:txBody>
          <a:bodyPr/>
          <a:lstStyle/>
          <a:p>
            <a:fld id="{E47C491F-B4FD-4DFC-8989-5793D98FB97B}" type="slidenum">
              <a:rPr lang="en-GB" smtClean="0"/>
              <a:t>17</a:t>
            </a:fld>
            <a:endParaRPr lang="en-GB"/>
          </a:p>
        </p:txBody>
      </p:sp>
    </p:spTree>
    <p:extLst>
      <p:ext uri="{BB962C8B-B14F-4D97-AF65-F5344CB8AC3E}">
        <p14:creationId xmlns:p14="http://schemas.microsoft.com/office/powerpoint/2010/main" val="322541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07000"/>
              </a:lnSpc>
              <a:spcAft>
                <a:spcPts val="800"/>
              </a:spcAft>
            </a:pPr>
            <a:r>
              <a:rPr lang="en-GB" sz="1200" baseline="0">
                <a:effectLst/>
                <a:latin typeface="Century Gothic"/>
                <a:ea typeface="Century Gothic" panose="020B0502020202020204" pitchFamily="34" charset="0"/>
                <a:cs typeface="Calibri" panose="020F0502020204030204" pitchFamily="34" charset="0"/>
              </a:rPr>
              <a:t>I’m going to outline our exciting plans for 2025-26, as we continue delivering our Vision to Reality strategy.  </a:t>
            </a:r>
            <a:endParaRPr lang="en-GB" sz="1200" baseline="0">
              <a:effectLst/>
              <a:latin typeface="Century Gothic"/>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E47C491F-B4FD-4DFC-8989-5793D98FB97B}" type="slidenum">
              <a:rPr lang="en-GB" smtClean="0"/>
              <a:t>2</a:t>
            </a:fld>
            <a:endParaRPr lang="en-GB"/>
          </a:p>
        </p:txBody>
      </p:sp>
    </p:spTree>
    <p:extLst>
      <p:ext uri="{BB962C8B-B14F-4D97-AF65-F5344CB8AC3E}">
        <p14:creationId xmlns:p14="http://schemas.microsoft.com/office/powerpoint/2010/main" val="376293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a:latin typeface="Century Gothic" panose="020B0502020202020204" pitchFamily="34" charset="0"/>
              </a:rPr>
              <a:t>To support all autistic individuals and their families, in 2025-26, we plan to, firstly, continue improving the information on our website. As Caroline mentioned, 1.3 million people viewed our information last year. We have already updated our What is autism webpages and core materials – vital, evidence-based resources that we have been directing people to recently to fight misinformation about autism. </a:t>
            </a:r>
          </a:p>
          <a:p>
            <a:endParaRPr lang="en-US" sz="1200">
              <a:latin typeface="Century Gothic" panose="020B0502020202020204" pitchFamily="34" charset="0"/>
            </a:endParaRPr>
          </a:p>
          <a:p>
            <a:r>
              <a:rPr lang="en-US" sz="1200">
                <a:latin typeface="Century Gothic" panose="020B0502020202020204" pitchFamily="34" charset="0"/>
              </a:rPr>
              <a:t>We’ve also launched a new-look Autism Services Directory. The Directory offers families an invaluable way of sourcing local support from professionals and services that understand autism. The new design had input from autistic people and makes it easier for businesses to add themselves and keep their listing up to date. </a:t>
            </a:r>
          </a:p>
          <a:p>
            <a:endParaRPr lang="en-US" sz="1200">
              <a:latin typeface="Century Gothic" panose="020B0502020202020204" pitchFamily="34" charset="0"/>
            </a:endParaRPr>
          </a:p>
          <a:p>
            <a:r>
              <a:rPr lang="en-US" sz="1200">
                <a:latin typeface="Century Gothic" panose="020B0502020202020204" pitchFamily="34" charset="0"/>
              </a:rPr>
              <a:t>In 2026, we will launch a new education hub of information and practical resources to help parents get the support their autistic children need in school. </a:t>
            </a:r>
          </a:p>
          <a:p>
            <a:endParaRPr lang="en-US" sz="1200">
              <a:latin typeface="Century Gothic" panose="020B0502020202020204" pitchFamily="34" charset="0"/>
            </a:endParaRPr>
          </a:p>
          <a:p>
            <a:r>
              <a:rPr lang="en-US" sz="1200">
                <a:latin typeface="Century Gothic" panose="020B0502020202020204" pitchFamily="34" charset="0"/>
              </a:rPr>
              <a:t>We’ll also launch ‘Ask Ash’, which is a tool to help people navigate the autism information on our website and direct those most in need to our bespoke one-to-one support. </a:t>
            </a:r>
          </a:p>
          <a:p>
            <a:endParaRPr lang="en-US" sz="120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entury Gothic" panose="020B0502020202020204" pitchFamily="34" charset="0"/>
              </a:rPr>
              <a:t>As always, </a:t>
            </a:r>
            <a:r>
              <a:rPr lang="en-GB" sz="1200" kern="1200">
                <a:solidFill>
                  <a:schemeClr val="tx1"/>
                </a:solidFill>
                <a:effectLst/>
                <a:latin typeface="+mn-lt"/>
                <a:ea typeface="+mn-ea"/>
                <a:cs typeface="+mn-cs"/>
              </a:rPr>
              <a:t>our advice and guidance will be informed by detailed evidence reviews and autistic people’s lived experiences.</a:t>
            </a:r>
            <a:endParaRPr lang="en-US" sz="120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p:txBody>
      </p:sp>
      <p:sp>
        <p:nvSpPr>
          <p:cNvPr id="4" name="Slide Number Placeholder 3"/>
          <p:cNvSpPr>
            <a:spLocks noGrp="1"/>
          </p:cNvSpPr>
          <p:nvPr>
            <p:ph type="sldNum" sz="quarter" idx="5"/>
          </p:nvPr>
        </p:nvSpPr>
        <p:spPr/>
        <p:txBody>
          <a:bodyPr/>
          <a:lstStyle/>
          <a:p>
            <a:fld id="{E47C491F-B4FD-4DFC-8989-5793D98FB97B}" type="slidenum">
              <a:rPr lang="en-GB" smtClean="0"/>
              <a:t>3</a:t>
            </a:fld>
            <a:endParaRPr lang="en-GB"/>
          </a:p>
        </p:txBody>
      </p:sp>
    </p:spTree>
    <p:extLst>
      <p:ext uri="{BB962C8B-B14F-4D97-AF65-F5344CB8AC3E}">
        <p14:creationId xmlns:p14="http://schemas.microsoft.com/office/powerpoint/2010/main" val="55075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17B21-6301-5CDC-4A40-01337291A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9EF55-B1BB-2D29-BD81-3CD3626DE0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69C8F64-B8E7-9A9C-2DB5-480EB65B9109}"/>
              </a:ext>
            </a:extLst>
          </p:cNvPr>
          <p:cNvSpPr>
            <a:spLocks noGrp="1"/>
          </p:cNvSpPr>
          <p:nvPr>
            <p:ph type="body" idx="1"/>
          </p:nvPr>
        </p:nvSpPr>
        <p:spPr/>
        <p:txBody>
          <a:bodyPr/>
          <a:lstStyle/>
          <a:p>
            <a:r>
              <a:rPr lang="en-US" sz="1200">
                <a:latin typeface="Century Gothic" panose="020B0502020202020204" pitchFamily="34" charset="0"/>
              </a:rPr>
              <a:t>We are thrilled that our new autism centre in Randalstown, Northern Ireland, is due to open in March 2026. The core of the centre will be day provision for adults with high support needs. </a:t>
            </a:r>
          </a:p>
          <a:p>
            <a:endParaRPr lang="en-US" sz="1200">
              <a:latin typeface="Century Gothic" panose="020B0502020202020204" pitchFamily="34" charset="0"/>
            </a:endParaRPr>
          </a:p>
          <a:p>
            <a:r>
              <a:rPr lang="en-GB" sz="1200" b="0" kern="1200">
                <a:solidFill>
                  <a:schemeClr val="tx1"/>
                </a:solidFill>
                <a:effectLst/>
                <a:latin typeface="Century Gothic" panose="020B0502020202020204" pitchFamily="34" charset="0"/>
                <a:ea typeface="+mn-ea"/>
                <a:cs typeface="+mn-cs"/>
              </a:rPr>
              <a:t>In Scotland, we will </a:t>
            </a:r>
            <a:r>
              <a:rPr lang="en-GB" sz="1200" kern="1200">
                <a:solidFill>
                  <a:schemeClr val="tx1"/>
                </a:solidFill>
                <a:effectLst/>
                <a:latin typeface="Century Gothic" panose="020B0502020202020204" pitchFamily="34" charset="0"/>
                <a:ea typeface="+mn-ea"/>
                <a:cs typeface="+mn-cs"/>
              </a:rPr>
              <a:t>deliver 'What's next?’ – a pre- and post-diagnostic support programme for more than 500 adults over two and a half years. The programme aims to empower autistic people by deepening their understanding of autism and autistic identity, improving wellbeing and fostering connections.</a:t>
            </a:r>
          </a:p>
          <a:p>
            <a:endParaRPr lang="en-GB" sz="120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entury Gothic" panose="020B0502020202020204" pitchFamily="34" charset="0"/>
                <a:ea typeface="Calibri" panose="020F0502020204030204" pitchFamily="34" charset="0"/>
                <a:cs typeface="Calibri" panose="020F0502020204030204" pitchFamily="34" charset="0"/>
              </a:rPr>
              <a:t>We’ll run our Moving Forward programme until the end of March 2026 too, delivering support to 180 autistic young people from disadvantaged parts of Scotland.   </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1200" kern="1200">
              <a:solidFill>
                <a:schemeClr val="tx1"/>
              </a:solidFill>
              <a:effectLst/>
              <a:latin typeface="Century Gothic" panose="020B0502020202020204" pitchFamily="34" charset="0"/>
              <a:ea typeface="+mn-ea"/>
              <a:cs typeface="+mn-cs"/>
            </a:endParaRPr>
          </a:p>
          <a:p>
            <a:pPr marL="0" lvl="0" indent="0">
              <a:lnSpc>
                <a:spcPct val="107000"/>
              </a:lnSpc>
              <a:buFont typeface="Symbol" panose="05050102010706020507" pitchFamily="18" charset="2"/>
              <a:buNone/>
            </a:pPr>
            <a:r>
              <a:rPr lang="en-GB" sz="1200" kern="1200">
                <a:solidFill>
                  <a:schemeClr val="tx1"/>
                </a:solidFill>
                <a:effectLst/>
                <a:latin typeface="Century Gothic" panose="020B0502020202020204" pitchFamily="34" charset="0"/>
                <a:ea typeface="+mn-ea"/>
                <a:cs typeface="+mn-cs"/>
              </a:rPr>
              <a:t>We will also </a:t>
            </a:r>
            <a:r>
              <a:rPr lang="en-GB" sz="1200">
                <a:effectLst/>
                <a:latin typeface="Century Gothic" panose="020B0502020202020204" pitchFamily="34" charset="0"/>
                <a:ea typeface="Calibri" panose="020F0502020204030204" pitchFamily="34" charset="0"/>
                <a:cs typeface="Calibri" panose="020F0502020204030204" pitchFamily="34" charset="0"/>
              </a:rPr>
              <a:t>deliver our Empower Up programme to a further 45 young people. And we’ll conclude our Growing Up programme, supporting 135 carers whose young people are approaching the transition to adulthood. </a:t>
            </a:r>
            <a:r>
              <a:rPr lang="en-GB" sz="12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20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sz="1200" kern="1200">
              <a:solidFill>
                <a:schemeClr val="tx1"/>
              </a:solidFill>
              <a:effectLst/>
              <a:latin typeface="+mn-lt"/>
              <a:ea typeface="+mn-ea"/>
              <a:cs typeface="+mn-cs"/>
            </a:endParaRPr>
          </a:p>
          <a:p>
            <a:endParaRPr lang="en-US">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p:txBody>
      </p:sp>
      <p:sp>
        <p:nvSpPr>
          <p:cNvPr id="4" name="Slide Number Placeholder 3">
            <a:extLst>
              <a:ext uri="{FF2B5EF4-FFF2-40B4-BE49-F238E27FC236}">
                <a16:creationId xmlns:a16="http://schemas.microsoft.com/office/drawing/2014/main" id="{7060B08A-2001-2D2C-A742-DCA1F1ECC24B}"/>
              </a:ext>
            </a:extLst>
          </p:cNvPr>
          <p:cNvSpPr>
            <a:spLocks noGrp="1"/>
          </p:cNvSpPr>
          <p:nvPr>
            <p:ph type="sldNum" sz="quarter" idx="5"/>
          </p:nvPr>
        </p:nvSpPr>
        <p:spPr/>
        <p:txBody>
          <a:bodyPr/>
          <a:lstStyle/>
          <a:p>
            <a:fld id="{E47C491F-B4FD-4DFC-8989-5793D98FB97B}" type="slidenum">
              <a:rPr lang="en-GB" smtClean="0"/>
              <a:t>4</a:t>
            </a:fld>
            <a:endParaRPr lang="en-GB"/>
          </a:p>
        </p:txBody>
      </p:sp>
    </p:spTree>
    <p:extLst>
      <p:ext uri="{BB962C8B-B14F-4D97-AF65-F5344CB8AC3E}">
        <p14:creationId xmlns:p14="http://schemas.microsoft.com/office/powerpoint/2010/main" val="335106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BBEB1-5CD2-3C08-069E-45A53BAB5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7175B-ECAA-6385-4615-D78BE88481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32C775-2B45-212C-DC0A-9AD164C8D8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effectLst/>
                <a:latin typeface="Century Gothic" panose="020B0502020202020204" pitchFamily="34" charset="0"/>
                <a:ea typeface="+mn-ea"/>
                <a:cs typeface="+mn-cs"/>
              </a:rPr>
              <a:t>As Caroline mentioned, creating a society that works for autistic people involves training and collaborating with other professionals such as teachers, healthcare professionals and employers.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a:solidFill>
                <a:schemeClr val="tx1"/>
              </a:solidFill>
              <a:effectLst/>
              <a:latin typeface="Century Gothic" panose="020B0502020202020204" pitchFamily="34" charset="0"/>
              <a:ea typeface="+mn-ea"/>
              <a:cs typeface="+mn-cs"/>
            </a:endParaRPr>
          </a:p>
          <a:p>
            <a:r>
              <a:rPr lang="en-GB" sz="1200" b="0" kern="1200">
                <a:solidFill>
                  <a:schemeClr val="tx1"/>
                </a:solidFill>
                <a:effectLst/>
                <a:latin typeface="Century Gothic" panose="020B0502020202020204" pitchFamily="34" charset="0"/>
                <a:ea typeface="+mn-ea"/>
                <a:cs typeface="+mn-cs"/>
              </a:rPr>
              <a:t>We have already </a:t>
            </a:r>
            <a:r>
              <a:rPr lang="en-GB" sz="1200" kern="1200">
                <a:solidFill>
                  <a:schemeClr val="tx1"/>
                </a:solidFill>
                <a:effectLst/>
                <a:latin typeface="Century Gothic" panose="020B0502020202020204" pitchFamily="34" charset="0"/>
                <a:ea typeface="+mn-ea"/>
                <a:cs typeface="+mn-cs"/>
              </a:rPr>
              <a:t>launched updated online learning modules in Understanding autism and Autism and sensory experiences, and new versions of our Essential Autism and SPELL training courses. They’ve </a:t>
            </a:r>
            <a:r>
              <a:rPr lang="en-US" sz="1200" b="0" i="0" kern="1200">
                <a:solidFill>
                  <a:schemeClr val="tx1"/>
                </a:solidFill>
                <a:effectLst/>
                <a:latin typeface="Century Gothic" panose="020B0502020202020204" pitchFamily="34" charset="0"/>
                <a:ea typeface="+mn-ea"/>
                <a:cs typeface="+mn-cs"/>
              </a:rPr>
              <a:t>all been fully updated and refreshed with new content, insights and films, offering the latest autism knowledge to professionals. </a:t>
            </a:r>
          </a:p>
          <a:p>
            <a:pPr lvl="0"/>
            <a:endParaRPr lang="en-US" sz="1200" b="0" i="0" kern="1200">
              <a:solidFill>
                <a:schemeClr val="tx1"/>
              </a:solidFill>
              <a:effectLst/>
              <a:latin typeface="Century Gothic" panose="020B0502020202020204" pitchFamily="34" charset="0"/>
              <a:ea typeface="+mn-ea"/>
              <a:cs typeface="+mn-cs"/>
            </a:endParaRPr>
          </a:p>
          <a:p>
            <a:pPr lvl="0"/>
            <a:r>
              <a:rPr lang="en-GB" sz="1200" kern="1200">
                <a:solidFill>
                  <a:schemeClr val="tx1"/>
                </a:solidFill>
                <a:effectLst/>
                <a:latin typeface="Century Gothic" panose="020B0502020202020204" pitchFamily="34" charset="0"/>
                <a:ea typeface="+mn-ea"/>
                <a:cs typeface="+mn-cs"/>
              </a:rPr>
              <a:t>And for the rest of the financial year, we are going to: </a:t>
            </a:r>
          </a:p>
          <a:p>
            <a:pPr lvl="0"/>
            <a:endParaRPr lang="en-GB" sz="1200" kern="1200">
              <a:solidFill>
                <a:schemeClr val="tx1"/>
              </a:solidFill>
              <a:effectLst/>
              <a:latin typeface="Century Gothic" panose="020B0502020202020204" pitchFamily="34" charset="0"/>
              <a:ea typeface="+mn-ea"/>
              <a:cs typeface="+mn-cs"/>
            </a:endParaRPr>
          </a:p>
          <a:p>
            <a:pPr marL="171450" lvl="0" indent="-171450">
              <a:buFont typeface="Arial" panose="020B0604020202020204" pitchFamily="34" charset="0"/>
              <a:buChar char="•"/>
            </a:pPr>
            <a:r>
              <a:rPr lang="en-GB" sz="1200" kern="1200">
                <a:solidFill>
                  <a:schemeClr val="tx1"/>
                </a:solidFill>
                <a:effectLst/>
                <a:latin typeface="Century Gothic" panose="020B0502020202020204" pitchFamily="34" charset="0"/>
                <a:ea typeface="+mn-ea"/>
                <a:cs typeface="+mn-cs"/>
              </a:rPr>
              <a:t>deliver an online Professionals’ Conference in March, themed around ‘Rethinking support through neuroinclusive practice’</a:t>
            </a:r>
          </a:p>
          <a:p>
            <a:pPr marL="171450" lvl="0" indent="-171450">
              <a:buFont typeface="Arial" panose="020B0604020202020204" pitchFamily="34" charset="0"/>
              <a:buChar char="•"/>
            </a:pPr>
            <a:r>
              <a:rPr lang="en-GB" sz="1200" kern="1200">
                <a:solidFill>
                  <a:schemeClr val="tx1"/>
                </a:solidFill>
                <a:effectLst/>
                <a:latin typeface="Century Gothic" panose="020B0502020202020204" pitchFamily="34" charset="0"/>
                <a:ea typeface="+mn-ea"/>
                <a:cs typeface="+mn-cs"/>
              </a:rPr>
              <a:t>develop a new framework for our Employer Award</a:t>
            </a:r>
          </a:p>
          <a:p>
            <a:pPr marL="171450" lvl="0" indent="-171450">
              <a:buFont typeface="Arial" panose="020B0604020202020204" pitchFamily="34" charset="0"/>
              <a:buChar char="•"/>
            </a:pPr>
            <a:r>
              <a:rPr lang="en-GB" sz="1200" kern="1200">
                <a:solidFill>
                  <a:schemeClr val="tx1"/>
                </a:solidFill>
                <a:effectLst/>
                <a:latin typeface="Century Gothic" panose="020B0502020202020204" pitchFamily="34" charset="0"/>
                <a:ea typeface="+mn-ea"/>
                <a:cs typeface="+mn-cs"/>
              </a:rPr>
              <a:t>expand our mainstream school training offer to include wider neuroinclusive practice for education professionals.</a:t>
            </a:r>
            <a:br>
              <a:rPr lang="en-US" sz="1800" b="0" i="0">
                <a:solidFill>
                  <a:srgbClr val="000000"/>
                </a:solidFill>
                <a:effectLst/>
                <a:latin typeface="WordVisiCarriageReturn_MSFontService"/>
              </a:rPr>
            </a:br>
            <a:endParaRPr lang="en-US" sz="1800" b="0" i="0">
              <a:solidFill>
                <a:srgbClr val="000000"/>
              </a:solidFill>
              <a:effectLst/>
              <a:latin typeface="Century Gothic" panose="020B0502020202020204" pitchFamily="34" charset="0"/>
            </a:endParaRPr>
          </a:p>
          <a:p>
            <a:endParaRPr lang="en-GB" sz="1200" kern="1200">
              <a:solidFill>
                <a:schemeClr val="tx1"/>
              </a:solidFill>
              <a:effectLst/>
              <a:latin typeface="+mn-lt"/>
              <a:ea typeface="+mn-ea"/>
              <a:cs typeface="+mn-cs"/>
            </a:endParaRPr>
          </a:p>
          <a:p>
            <a:endParaRPr lang="en-US">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4203BF"/>
              </a:solidFill>
              <a:latin typeface="Century Gothic"/>
            </a:endParaRPr>
          </a:p>
        </p:txBody>
      </p:sp>
      <p:sp>
        <p:nvSpPr>
          <p:cNvPr id="4" name="Slide Number Placeholder 3">
            <a:extLst>
              <a:ext uri="{FF2B5EF4-FFF2-40B4-BE49-F238E27FC236}">
                <a16:creationId xmlns:a16="http://schemas.microsoft.com/office/drawing/2014/main" id="{F7D7965B-1EDB-6434-CB02-A4A24F701778}"/>
              </a:ext>
            </a:extLst>
          </p:cNvPr>
          <p:cNvSpPr>
            <a:spLocks noGrp="1"/>
          </p:cNvSpPr>
          <p:nvPr>
            <p:ph type="sldNum" sz="quarter" idx="5"/>
          </p:nvPr>
        </p:nvSpPr>
        <p:spPr/>
        <p:txBody>
          <a:bodyPr/>
          <a:lstStyle/>
          <a:p>
            <a:fld id="{E47C491F-B4FD-4DFC-8989-5793D98FB97B}" type="slidenum">
              <a:rPr lang="en-GB" smtClean="0"/>
              <a:t>5</a:t>
            </a:fld>
            <a:endParaRPr lang="en-GB"/>
          </a:p>
        </p:txBody>
      </p:sp>
    </p:spTree>
    <p:extLst>
      <p:ext uri="{BB962C8B-B14F-4D97-AF65-F5344CB8AC3E}">
        <p14:creationId xmlns:p14="http://schemas.microsoft.com/office/powerpoint/2010/main" val="383931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sz="1200" b="0" kern="1200">
                <a:solidFill>
                  <a:schemeClr val="tx1"/>
                </a:solidFill>
                <a:effectLst/>
                <a:latin typeface="Century Gothic" panose="020B0502020202020204" pitchFamily="34" charset="0"/>
                <a:ea typeface="+mn-ea"/>
                <a:cs typeface="+mn-cs"/>
              </a:rPr>
              <a:t>To expand our Cullum Centres in mainstream schools, we have been </a:t>
            </a:r>
            <a:r>
              <a:rPr lang="en-GB" sz="1200" kern="1200">
                <a:solidFill>
                  <a:schemeClr val="tx1"/>
                </a:solidFill>
                <a:effectLst/>
                <a:latin typeface="Century Gothic" panose="020B0502020202020204" pitchFamily="34" charset="0"/>
                <a:ea typeface="+mn-ea"/>
                <a:cs typeface="+mn-cs"/>
              </a:rPr>
              <a:t>working with three new potential centre sites in Norfolk and East Sussex, with the hope that builds can start by 2026.</a:t>
            </a:r>
          </a:p>
          <a:p>
            <a:endParaRPr lang="en-GB" sz="120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Century Gothic" panose="020B0502020202020204" pitchFamily="34" charset="0"/>
                <a:ea typeface="+mn-ea"/>
                <a:cs typeface="+mn-cs"/>
              </a:rPr>
              <a:t>We’ve celebrated both the 60</a:t>
            </a:r>
            <a:r>
              <a:rPr lang="en-GB" sz="1200" kern="1200" baseline="30000">
                <a:solidFill>
                  <a:schemeClr val="tx1"/>
                </a:solidFill>
                <a:effectLst/>
                <a:latin typeface="Century Gothic" panose="020B0502020202020204" pitchFamily="34" charset="0"/>
                <a:ea typeface="+mn-ea"/>
                <a:cs typeface="+mn-cs"/>
              </a:rPr>
              <a:t>th</a:t>
            </a:r>
            <a:r>
              <a:rPr lang="en-GB" sz="1200" kern="1200">
                <a:solidFill>
                  <a:schemeClr val="tx1"/>
                </a:solidFill>
                <a:effectLst/>
                <a:latin typeface="Century Gothic" panose="020B0502020202020204" pitchFamily="34" charset="0"/>
                <a:ea typeface="+mn-ea"/>
                <a:cs typeface="+mn-cs"/>
              </a:rPr>
              <a:t> anniversary of our Sybil Elgar School and the 50</a:t>
            </a:r>
            <a:r>
              <a:rPr lang="en-GB" sz="1200" kern="1200" baseline="30000">
                <a:solidFill>
                  <a:schemeClr val="tx1"/>
                </a:solidFill>
                <a:effectLst/>
                <a:latin typeface="Century Gothic" panose="020B0502020202020204" pitchFamily="34" charset="0"/>
                <a:ea typeface="+mn-ea"/>
                <a:cs typeface="+mn-cs"/>
              </a:rPr>
              <a:t>th</a:t>
            </a:r>
            <a:r>
              <a:rPr lang="en-GB" sz="1200" kern="1200">
                <a:solidFill>
                  <a:schemeClr val="tx1"/>
                </a:solidFill>
                <a:effectLst/>
                <a:latin typeface="Century Gothic" panose="020B0502020202020204" pitchFamily="34" charset="0"/>
                <a:ea typeface="+mn-ea"/>
                <a:cs typeface="+mn-cs"/>
              </a:rPr>
              <a:t> of Radlett Lodge with amazing summer events. This coincided with the launch of our Heritage project and underpinned the importance of the schools in our charity’s foundation. </a:t>
            </a:r>
          </a:p>
          <a:p>
            <a:endParaRPr lang="en-GB" sz="1200" kern="1200">
              <a:solidFill>
                <a:schemeClr val="tx1"/>
              </a:solidFill>
              <a:effectLst/>
              <a:latin typeface="Century Gothic" panose="020B0502020202020204" pitchFamily="34" charset="0"/>
              <a:ea typeface="+mn-ea"/>
              <a:cs typeface="+mn-cs"/>
            </a:endParaRPr>
          </a:p>
          <a:p>
            <a:pPr lvl="0"/>
            <a:r>
              <a:rPr lang="en-GB" sz="1200" kern="1200">
                <a:solidFill>
                  <a:schemeClr val="tx1"/>
                </a:solidFill>
                <a:effectLst/>
                <a:latin typeface="Century Gothic" panose="020B0502020202020204" pitchFamily="34" charset="0"/>
                <a:ea typeface="+mn-ea"/>
                <a:cs typeface="+mn-cs"/>
              </a:rPr>
              <a:t>Further exciting plans are ahead as we look to refurbish the residential areas of Radlett Lodge School in 2026, and develop plans for an </a:t>
            </a:r>
            <a:r>
              <a:rPr lang="en-GB" sz="1200">
                <a:solidFill>
                  <a:srgbClr val="4203BF"/>
                </a:solidFill>
                <a:latin typeface="Century Gothic" panose="020B0502020202020204" pitchFamily="34" charset="0"/>
                <a:ea typeface="Calibri" panose="020F0502020204030204" pitchFamily="34" charset="0"/>
                <a:cs typeface="Calibri" panose="020F0502020204030204" pitchFamily="34" charset="0"/>
              </a:rPr>
              <a:t>exciting redevelopment </a:t>
            </a:r>
            <a:r>
              <a:rPr lang="en-GB" sz="1200" kern="1200">
                <a:solidFill>
                  <a:schemeClr val="tx1"/>
                </a:solidFill>
                <a:effectLst/>
                <a:latin typeface="Century Gothic" panose="020B0502020202020204" pitchFamily="34" charset="0"/>
                <a:ea typeface="+mn-ea"/>
                <a:cs typeface="+mn-cs"/>
              </a:rPr>
              <a:t>of our Robert Ogden School.</a:t>
            </a:r>
          </a:p>
          <a:p>
            <a:pPr lvl="0"/>
            <a:endParaRPr lang="en-GB" sz="1200" b="0" i="0" kern="120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Century Gothic" panose="020B0502020202020204" pitchFamily="34" charset="0"/>
                <a:ea typeface="+mn-ea"/>
                <a:cs typeface="+mn-cs"/>
              </a:rPr>
              <a:t>We also plan to secure further funding and roll out our </a:t>
            </a:r>
            <a:r>
              <a:rPr lang="en-GB" sz="1200" i="1" kern="1200">
                <a:solidFill>
                  <a:schemeClr val="tx1"/>
                </a:solidFill>
                <a:effectLst/>
                <a:latin typeface="Century Gothic" panose="020B0502020202020204" pitchFamily="34" charset="0"/>
                <a:ea typeface="+mn-ea"/>
                <a:cs typeface="+mn-cs"/>
              </a:rPr>
              <a:t>Inclusive Spaces</a:t>
            </a:r>
            <a:r>
              <a:rPr lang="en-GB" sz="1200" kern="1200">
                <a:solidFill>
                  <a:schemeClr val="tx1"/>
                </a:solidFill>
                <a:effectLst/>
                <a:latin typeface="Century Gothic" panose="020B0502020202020204" pitchFamily="34" charset="0"/>
                <a:ea typeface="+mn-ea"/>
                <a:cs typeface="+mn-cs"/>
              </a:rPr>
              <a:t> initiative to a wider range of mainstream schools, using learning gained from the pilot scheme.</a:t>
            </a:r>
          </a:p>
          <a:p>
            <a:pPr lvl="0"/>
            <a:br>
              <a:rPr lang="en-US" sz="1200" b="0" i="0">
                <a:solidFill>
                  <a:srgbClr val="000000"/>
                </a:solidFill>
                <a:effectLst/>
                <a:latin typeface="Century Gothic" panose="020B0502020202020204" pitchFamily="34" charset="0"/>
              </a:rPr>
            </a:br>
            <a:endParaRPr lang="en-US" sz="1200" b="0" i="0">
              <a:solidFill>
                <a:srgbClr val="000000"/>
              </a:solidFill>
              <a:effectLst/>
              <a:latin typeface="Century Gothic" panose="020B0502020202020204" pitchFamily="34" charset="0"/>
            </a:endParaRPr>
          </a:p>
          <a:p>
            <a:endParaRPr lang="en-US"/>
          </a:p>
        </p:txBody>
      </p:sp>
      <p:sp>
        <p:nvSpPr>
          <p:cNvPr id="4" name="Slide Number Placeholder 3"/>
          <p:cNvSpPr>
            <a:spLocks noGrp="1"/>
          </p:cNvSpPr>
          <p:nvPr>
            <p:ph type="sldNum" sz="quarter" idx="5"/>
          </p:nvPr>
        </p:nvSpPr>
        <p:spPr/>
        <p:txBody>
          <a:bodyPr/>
          <a:lstStyle/>
          <a:p>
            <a:fld id="{E47C491F-B4FD-4DFC-8989-5793D98FB97B}" type="slidenum">
              <a:rPr lang="en-GB" smtClean="0"/>
              <a:t>6</a:t>
            </a:fld>
            <a:endParaRPr lang="en-GB"/>
          </a:p>
        </p:txBody>
      </p:sp>
    </p:spTree>
    <p:extLst>
      <p:ext uri="{BB962C8B-B14F-4D97-AF65-F5344CB8AC3E}">
        <p14:creationId xmlns:p14="http://schemas.microsoft.com/office/powerpoint/2010/main" val="371579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Century Gothic" panose="020B0502020202020204" pitchFamily="34" charset="0"/>
              </a:rPr>
              <a:t>The role of the National Autistic Society is also to transform society by building understanding, acceptance and respect for all autistic people. </a:t>
            </a:r>
            <a:br>
              <a:rPr lang="en-US" sz="1200" b="0" i="0">
                <a:solidFill>
                  <a:srgbClr val="000000"/>
                </a:solidFill>
                <a:effectLst/>
                <a:latin typeface="Century Gothic" panose="020B0502020202020204" pitchFamily="34" charset="0"/>
              </a:rPr>
            </a:br>
            <a:r>
              <a:rPr lang="en-US" sz="1200" b="0" i="0">
                <a:solidFill>
                  <a:srgbClr val="000000"/>
                </a:solidFill>
                <a:effectLst/>
                <a:latin typeface="Century Gothic" panose="020B0502020202020204" pitchFamily="34" charset="0"/>
              </a:rPr>
              <a:t> </a:t>
            </a:r>
            <a:br>
              <a:rPr lang="en-US" sz="1200" b="0" i="0">
                <a:solidFill>
                  <a:srgbClr val="000000"/>
                </a:solidFill>
                <a:effectLst/>
                <a:latin typeface="Century Gothic" panose="020B0502020202020204" pitchFamily="34" charset="0"/>
              </a:rPr>
            </a:br>
            <a:r>
              <a:rPr lang="en-US" sz="1200" b="0" i="0">
                <a:solidFill>
                  <a:srgbClr val="000000"/>
                </a:solidFill>
                <a:effectLst/>
                <a:latin typeface="Century Gothic" panose="020B0502020202020204" pitchFamily="34" charset="0"/>
              </a:rPr>
              <a:t>In April 2025, we </a:t>
            </a:r>
            <a:r>
              <a:rPr lang="en-GB" sz="1200" kern="1200">
                <a:solidFill>
                  <a:schemeClr val="tx1"/>
                </a:solidFill>
                <a:effectLst/>
                <a:latin typeface="Century Gothic" panose="020B0502020202020204" pitchFamily="34" charset="0"/>
                <a:ea typeface="+mn-ea"/>
                <a:cs typeface="+mn-cs"/>
              </a:rPr>
              <a:t>launched our </a:t>
            </a:r>
            <a:r>
              <a:rPr lang="en-GB" sz="1200" i="1" kern="1200">
                <a:solidFill>
                  <a:schemeClr val="tx1"/>
                </a:solidFill>
                <a:effectLst/>
                <a:latin typeface="Century Gothic" panose="020B0502020202020204" pitchFamily="34" charset="0"/>
                <a:ea typeface="+mn-ea"/>
                <a:cs typeface="+mn-cs"/>
              </a:rPr>
              <a:t>It’s How You Show Up</a:t>
            </a:r>
            <a:r>
              <a:rPr lang="en-GB" sz="1200" kern="1200">
                <a:solidFill>
                  <a:schemeClr val="tx1"/>
                </a:solidFill>
                <a:effectLst/>
                <a:latin typeface="Century Gothic" panose="020B0502020202020204" pitchFamily="34" charset="0"/>
                <a:ea typeface="+mn-ea"/>
                <a:cs typeface="+mn-cs"/>
              </a:rPr>
              <a:t> public awareness campaign – with a brand new film, advertising and a social media campaign. This campaign will run through the next two years. It’s based on what more than 8,000 autistic people and their families told us they want the public to know about autism: that they want the public to make small changes that could have a big impact on autistic people. I know Chrystyna is going to tell you a lot more about this campaign later. </a:t>
            </a:r>
          </a:p>
          <a:p>
            <a:endParaRPr lang="en-US"/>
          </a:p>
        </p:txBody>
      </p:sp>
      <p:sp>
        <p:nvSpPr>
          <p:cNvPr id="4" name="Slide Number Placeholder 3"/>
          <p:cNvSpPr>
            <a:spLocks noGrp="1"/>
          </p:cNvSpPr>
          <p:nvPr>
            <p:ph type="sldNum" sz="quarter" idx="5"/>
          </p:nvPr>
        </p:nvSpPr>
        <p:spPr/>
        <p:txBody>
          <a:bodyPr/>
          <a:lstStyle/>
          <a:p>
            <a:fld id="{E47C491F-B4FD-4DFC-8989-5793D98FB97B}" type="slidenum">
              <a:rPr lang="en-GB" smtClean="0"/>
              <a:t>7</a:t>
            </a:fld>
            <a:endParaRPr lang="en-GB"/>
          </a:p>
        </p:txBody>
      </p:sp>
    </p:spTree>
    <p:extLst>
      <p:ext uri="{BB962C8B-B14F-4D97-AF65-F5344CB8AC3E}">
        <p14:creationId xmlns:p14="http://schemas.microsoft.com/office/powerpoint/2010/main" val="171614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200" b="0" i="0" baseline="0">
                <a:solidFill>
                  <a:srgbClr val="000000"/>
                </a:solidFill>
                <a:effectLst/>
                <a:latin typeface="Century Gothic" panose="020B0502020202020204" pitchFamily="34" charset="0"/>
              </a:rPr>
              <a:t>I hope you’ve seen that we have been challenging inaccurate stories about autism in the media and from politicians. This includes false claims that taking paracetamol in pregnancy causes autism. Nearly 30,000 have signed our Truth. It matters petition against this. </a:t>
            </a:r>
          </a:p>
          <a:p>
            <a:pPr algn="l" rtl="0" fontAlgn="base">
              <a:buFont typeface="Arial" panose="020B0604020202020204" pitchFamily="34" charset="0"/>
              <a:buNone/>
            </a:pPr>
            <a:endParaRPr lang="en-US" sz="1200" b="0" i="0" baseline="0">
              <a:solidFill>
                <a:srgbClr val="000000"/>
              </a:solidFill>
              <a:effectLst/>
              <a:latin typeface="Century Gothic" panose="020B0502020202020204" pitchFamily="34" charset="0"/>
            </a:endParaRPr>
          </a:p>
          <a:p>
            <a:pPr algn="l" rtl="0" fontAlgn="base">
              <a:buFont typeface="Arial" panose="020B0604020202020204" pitchFamily="34" charset="0"/>
              <a:buNone/>
            </a:pPr>
            <a:r>
              <a:rPr lang="en-US" sz="1200" b="0" i="0" baseline="0">
                <a:solidFill>
                  <a:srgbClr val="000000"/>
                </a:solidFill>
                <a:effectLst/>
                <a:latin typeface="Century Gothic" panose="020B0502020202020204" pitchFamily="34" charset="0"/>
              </a:rPr>
              <a:t>Our next major campaign will be ‘SEND help’ to fix the broken and brutal SEND system. We are showing the reality of parents’ experiences with films and a new policy report, and calling on our members and supporters to respond to the Government’s forthcoming consultation on the Schools’ White Paper.</a:t>
            </a:r>
            <a:endParaRPr lang="en-US"/>
          </a:p>
        </p:txBody>
      </p:sp>
      <p:sp>
        <p:nvSpPr>
          <p:cNvPr id="4" name="Slide Number Placeholder 3"/>
          <p:cNvSpPr>
            <a:spLocks noGrp="1"/>
          </p:cNvSpPr>
          <p:nvPr>
            <p:ph type="sldNum" sz="quarter" idx="5"/>
          </p:nvPr>
        </p:nvSpPr>
        <p:spPr/>
        <p:txBody>
          <a:bodyPr/>
          <a:lstStyle/>
          <a:p>
            <a:fld id="{E47C491F-B4FD-4DFC-8989-5793D98FB97B}" type="slidenum">
              <a:rPr lang="en-GB" smtClean="0"/>
              <a:t>8</a:t>
            </a:fld>
            <a:endParaRPr lang="en-GB"/>
          </a:p>
        </p:txBody>
      </p:sp>
    </p:spTree>
    <p:extLst>
      <p:ext uri="{BB962C8B-B14F-4D97-AF65-F5344CB8AC3E}">
        <p14:creationId xmlns:p14="http://schemas.microsoft.com/office/powerpoint/2010/main" val="75356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GB" b="0" kern="1200">
                <a:solidFill>
                  <a:schemeClr val="tx1"/>
                </a:solidFill>
                <a:effectLst/>
              </a:rPr>
              <a:t>To help us deliver these ambitious plans, in Fundraising, we plan to firstly </a:t>
            </a:r>
            <a:r>
              <a:rPr lang="en-GB" kern="1200">
                <a:solidFill>
                  <a:schemeClr val="tx1"/>
                </a:solidFill>
                <a:effectLst/>
              </a:rPr>
              <a:t>expand our virtual challenge events portfolio. We’ll build on the outstanding success of our </a:t>
            </a:r>
            <a:r>
              <a:rPr lang="en-GB"/>
              <a:t>‘</a:t>
            </a:r>
            <a:r>
              <a:rPr lang="en-GB" kern="1200">
                <a:solidFill>
                  <a:schemeClr val="tx1"/>
                </a:solidFill>
                <a:effectLst/>
              </a:rPr>
              <a:t>100 Miles</a:t>
            </a:r>
            <a:r>
              <a:rPr lang="en-GB"/>
              <a:t> in October’ </a:t>
            </a:r>
            <a:r>
              <a:rPr lang="en-GB" kern="1200">
                <a:solidFill>
                  <a:schemeClr val="tx1"/>
                </a:solidFill>
                <a:effectLst/>
              </a:rPr>
              <a:t>campaign to inspire even more people to get involved and fundraise in ways that suit their lifestyles. We’ve already launched </a:t>
            </a:r>
            <a:r>
              <a:rPr lang="en-GB"/>
              <a:t>‘</a:t>
            </a:r>
            <a:r>
              <a:rPr lang="en-GB" kern="1200">
                <a:solidFill>
                  <a:schemeClr val="tx1"/>
                </a:solidFill>
                <a:effectLst/>
              </a:rPr>
              <a:t>60 Miles in June</a:t>
            </a:r>
            <a:r>
              <a:rPr lang="en-GB"/>
              <a:t>’, </a:t>
            </a:r>
            <a:r>
              <a:rPr lang="en-GB" kern="1200">
                <a:solidFill>
                  <a:schemeClr val="tx1"/>
                </a:solidFill>
                <a:effectLst/>
              </a:rPr>
              <a:t>which was highly successful, and in February, we’re planning a new challenge </a:t>
            </a:r>
            <a:r>
              <a:rPr lang="en-GB"/>
              <a:t>in which we are asking our followers to exercise for 28 minutes per day in February! </a:t>
            </a:r>
            <a:endParaRPr lang="en-GB" kern="1200">
              <a:solidFill>
                <a:schemeClr val="tx1"/>
              </a:solidFill>
              <a:effectLst/>
              <a:ea typeface="+mn-ea"/>
              <a:cs typeface="+mn-cs"/>
            </a:endParaRPr>
          </a:p>
          <a:p>
            <a:r>
              <a:rPr lang="en-GB"/>
              <a:t> </a:t>
            </a:r>
            <a:endParaRPr lang="en-GB" kern="1200">
              <a:solidFill>
                <a:schemeClr val="tx1"/>
              </a:solidFill>
              <a:effectLst/>
              <a:ea typeface="Calibri"/>
              <a:cs typeface="Calibri"/>
            </a:endParaRPr>
          </a:p>
          <a:p>
            <a:r>
              <a:rPr lang="en-GB" kern="1200">
                <a:solidFill>
                  <a:schemeClr val="tx1"/>
                </a:solidFill>
                <a:effectLst/>
              </a:rPr>
              <a:t>We will also launch an innovative fundraising product</a:t>
            </a:r>
            <a:r>
              <a:rPr lang="en-GB"/>
              <a:t> </a:t>
            </a:r>
            <a:r>
              <a:rPr lang="en-GB" kern="1200">
                <a:solidFill>
                  <a:schemeClr val="tx1"/>
                </a:solidFill>
                <a:effectLst/>
              </a:rPr>
              <a:t>designed to reach and resonate with new audiences.</a:t>
            </a:r>
            <a:r>
              <a:rPr lang="en-GB"/>
              <a:t> </a:t>
            </a:r>
            <a:endParaRPr lang="en-GB" kern="1200">
              <a:solidFill>
                <a:schemeClr val="tx1"/>
              </a:solidFill>
              <a:effectLst/>
              <a:ea typeface="+mn-ea"/>
              <a:cs typeface="+mn-cs"/>
            </a:endParaRPr>
          </a:p>
          <a:p>
            <a:r>
              <a:rPr lang="en-GB"/>
              <a:t> </a:t>
            </a:r>
            <a:endParaRPr lang="en-GB" kern="1200">
              <a:solidFill>
                <a:schemeClr val="tx1"/>
              </a:solidFill>
              <a:effectLst/>
              <a:ea typeface="Calibri"/>
              <a:cs typeface="Calibri"/>
            </a:endParaRPr>
          </a:p>
          <a:p>
            <a:r>
              <a:rPr lang="en-GB" kern="1200">
                <a:solidFill>
                  <a:schemeClr val="tx1"/>
                </a:solidFill>
                <a:effectLst/>
              </a:rPr>
              <a:t>Other plans </a:t>
            </a:r>
            <a:r>
              <a:rPr lang="en-GB"/>
              <a:t>to increase fundraising </a:t>
            </a:r>
            <a:r>
              <a:rPr lang="en-GB" kern="1200">
                <a:solidFill>
                  <a:schemeClr val="tx1"/>
                </a:solidFill>
                <a:effectLst/>
              </a:rPr>
              <a:t>include accelerating the growth of our corporate partnerships, and continuing to enhance our supporters’ experience</a:t>
            </a:r>
            <a:r>
              <a:rPr lang="en-GB"/>
              <a:t> </a:t>
            </a:r>
            <a:r>
              <a:rPr lang="en-GB" kern="1200">
                <a:solidFill>
                  <a:schemeClr val="tx1"/>
                </a:solidFill>
                <a:effectLst/>
              </a:rPr>
              <a:t>through tailored communications and more interactive content.</a:t>
            </a:r>
            <a:r>
              <a:rPr lang="en-GB"/>
              <a:t>  </a:t>
            </a:r>
          </a:p>
          <a:p>
            <a:r>
              <a:rPr lang="en-GB"/>
              <a:t> </a:t>
            </a:r>
            <a:endParaRPr lang="en-GB">
              <a:ea typeface="Calibri"/>
              <a:cs typeface="Calibri"/>
            </a:endParaRPr>
          </a:p>
          <a:p>
            <a:r>
              <a:rPr lang="en-GB" kern="1200">
                <a:solidFill>
                  <a:schemeClr val="tx1"/>
                </a:solidFill>
                <a:effectLst/>
              </a:rPr>
              <a:t>We want all our members and supporters to feel valued and </a:t>
            </a:r>
            <a:r>
              <a:rPr lang="en-GB"/>
              <a:t>to be </a:t>
            </a:r>
            <a:r>
              <a:rPr lang="en-GB" kern="1200">
                <a:solidFill>
                  <a:schemeClr val="tx1"/>
                </a:solidFill>
                <a:effectLst/>
              </a:rPr>
              <a:t>able to see the difference you make.</a:t>
            </a:r>
          </a:p>
          <a:p>
            <a:pPr algn="l"/>
            <a:endParaRPr lang="en-GB" b="0" i="0">
              <a:solidFill>
                <a:srgbClr val="000000"/>
              </a:solidFill>
              <a:effectLst/>
              <a:latin typeface="Century Gothic" panose="020B0502020202020204" pitchFamily="34" charset="0"/>
            </a:endParaRPr>
          </a:p>
          <a:p>
            <a:pPr algn="l" rtl="0" fontAlgn="base"/>
            <a:endParaRPr lang="en-US" sz="1800" b="0" i="0">
              <a:solidFill>
                <a:srgbClr val="000000"/>
              </a:solidFill>
              <a:effectLst/>
              <a:latin typeface="Century Gothic" panose="020B0502020202020204" pitchFamily="34" charset="0"/>
            </a:endParaRPr>
          </a:p>
          <a:p>
            <a:pPr algn="l" rtl="0" fontAlgn="base"/>
            <a:br>
              <a:rPr lang="en-US" sz="1800" b="0" i="0">
                <a:solidFill>
                  <a:srgbClr val="000000"/>
                </a:solidFill>
                <a:effectLst/>
                <a:latin typeface="WordVisiCarriageReturn_MSFontService"/>
              </a:rPr>
            </a:br>
            <a:endParaRPr lang="en-US" sz="1800" b="0" i="0">
              <a:solidFill>
                <a:srgbClr val="000000"/>
              </a:solidFill>
              <a:effectLst/>
              <a:latin typeface="Century Gothic" panose="020B0502020202020204" pitchFamily="34" charset="0"/>
            </a:endParaRPr>
          </a:p>
          <a:p>
            <a:endParaRPr lang="en-US"/>
          </a:p>
        </p:txBody>
      </p:sp>
      <p:sp>
        <p:nvSpPr>
          <p:cNvPr id="4" name="Slide Number Placeholder 3"/>
          <p:cNvSpPr>
            <a:spLocks noGrp="1"/>
          </p:cNvSpPr>
          <p:nvPr>
            <p:ph type="sldNum" sz="quarter" idx="5"/>
          </p:nvPr>
        </p:nvSpPr>
        <p:spPr/>
        <p:txBody>
          <a:bodyPr/>
          <a:lstStyle/>
          <a:p>
            <a:fld id="{E47C491F-B4FD-4DFC-8989-5793D98FB97B}" type="slidenum">
              <a:rPr lang="en-GB" smtClean="0"/>
              <a:t>9</a:t>
            </a:fld>
            <a:endParaRPr lang="en-GB"/>
          </a:p>
        </p:txBody>
      </p:sp>
    </p:spTree>
    <p:extLst>
      <p:ext uri="{BB962C8B-B14F-4D97-AF65-F5344CB8AC3E}">
        <p14:creationId xmlns:p14="http://schemas.microsoft.com/office/powerpoint/2010/main" val="801462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437971-7E15-FB4B-AFE1-BDF41D20F6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40211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9880B3-0634-F34C-BD10-9DF8770BBE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9185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DB302-3741-1A44-B29F-E1BDB248D3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9896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0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7F2E87-A358-95CD-6657-47007951D0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11755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78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559299" y="2366124"/>
            <a:ext cx="8394440" cy="794522"/>
          </a:xfrm>
          <a:prstGeom prst="rect">
            <a:avLst/>
          </a:prstGeom>
        </p:spPr>
        <p:txBody>
          <a:bodyPr lIns="91440" tIns="45720" rIns="91440" bIns="45720" anchor="t"/>
          <a:lstStyle/>
          <a:p>
            <a:r>
              <a:rPr lang="en-US" sz="5000" b="1">
                <a:solidFill>
                  <a:schemeClr val="bg1"/>
                </a:solidFill>
                <a:latin typeface="Century Gothic"/>
              </a:rPr>
              <a:t>Plans for 2025-26 </a:t>
            </a:r>
            <a:br>
              <a:rPr lang="en-US" sz="5000" b="1">
                <a:solidFill>
                  <a:schemeClr val="bg1"/>
                </a:solidFill>
                <a:latin typeface="Century Gothic"/>
              </a:rPr>
            </a:br>
            <a:br>
              <a:rPr lang="en-US" sz="5000" b="1">
                <a:solidFill>
                  <a:schemeClr val="bg1"/>
                </a:solidFill>
                <a:latin typeface="Century Gothic"/>
              </a:rPr>
            </a:br>
            <a:endParaRPr lang="en-US" sz="5000" b="1" i="1">
              <a:solidFill>
                <a:schemeClr val="bg1"/>
              </a:solidFill>
              <a:latin typeface="Century Gothic" panose="020B0502020202020204" pitchFamily="34" charset="0"/>
            </a:endParaRPr>
          </a:p>
        </p:txBody>
      </p:sp>
      <p:sp>
        <p:nvSpPr>
          <p:cNvPr id="3" name="Subtitle 2">
            <a:extLst>
              <a:ext uri="{FF2B5EF4-FFF2-40B4-BE49-F238E27FC236}">
                <a16:creationId xmlns:a16="http://schemas.microsoft.com/office/drawing/2014/main" id="{BA76CDF6-574E-9E4C-B476-C9E09EEDD6A5}"/>
              </a:ext>
            </a:extLst>
          </p:cNvPr>
          <p:cNvSpPr>
            <a:spLocks noGrp="1"/>
          </p:cNvSpPr>
          <p:nvPr>
            <p:ph type="subTitle" idx="4294967295"/>
          </p:nvPr>
        </p:nvSpPr>
        <p:spPr>
          <a:xfrm>
            <a:off x="572439" y="3332992"/>
            <a:ext cx="6879771" cy="1917019"/>
          </a:xfrm>
          <a:prstGeom prst="rect">
            <a:avLst/>
          </a:prstGeom>
        </p:spPr>
        <p:txBody>
          <a:bodyPr/>
          <a:lstStyle/>
          <a:p>
            <a:pPr marL="0" indent="0">
              <a:buNone/>
            </a:pPr>
            <a:r>
              <a:rPr lang="en-US" b="1">
                <a:solidFill>
                  <a:srgbClr val="FFD200"/>
                </a:solidFill>
                <a:latin typeface="Century Gothic" panose="020B0502020202020204" pitchFamily="34" charset="0"/>
              </a:rPr>
              <a:t>Dr Stephen Ladyman</a:t>
            </a:r>
          </a:p>
          <a:p>
            <a:pPr marL="0" indent="0">
              <a:buNone/>
            </a:pPr>
            <a:r>
              <a:rPr lang="en-US">
                <a:solidFill>
                  <a:srgbClr val="FFD200"/>
                </a:solidFill>
                <a:latin typeface="Century Gothic" panose="020B0502020202020204" pitchFamily="34" charset="0"/>
              </a:rPr>
              <a:t>Chair of Trustees</a:t>
            </a:r>
          </a:p>
        </p:txBody>
      </p:sp>
    </p:spTree>
    <p:extLst>
      <p:ext uri="{BB962C8B-B14F-4D97-AF65-F5344CB8AC3E}">
        <p14:creationId xmlns:p14="http://schemas.microsoft.com/office/powerpoint/2010/main" val="270339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816A-8DD9-E71D-7C67-4B76414A090C}"/>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Strong foundations</a:t>
            </a:r>
            <a:endPar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endParaRPr>
          </a:p>
        </p:txBody>
      </p:sp>
      <p:grpSp>
        <p:nvGrpSpPr>
          <p:cNvPr id="3" name="Group 2">
            <a:extLst>
              <a:ext uri="{FF2B5EF4-FFF2-40B4-BE49-F238E27FC236}">
                <a16:creationId xmlns:a16="http://schemas.microsoft.com/office/drawing/2014/main" id="{9FE3E6CF-1FF6-3A4B-DE47-E8EB98225AC9}"/>
              </a:ext>
              <a:ext uri="{C183D7F6-B498-43B3-948B-1728B52AA6E4}">
                <adec:decorative xmlns:adec="http://schemas.microsoft.com/office/drawing/2017/decorative" val="1"/>
              </a:ext>
            </a:extLst>
          </p:cNvPr>
          <p:cNvGrpSpPr/>
          <p:nvPr/>
        </p:nvGrpSpPr>
        <p:grpSpPr>
          <a:xfrm>
            <a:off x="581242" y="2465317"/>
            <a:ext cx="10832106" cy="600497"/>
            <a:chOff x="468948" y="1827441"/>
            <a:chExt cx="10832106" cy="600497"/>
          </a:xfrm>
        </p:grpSpPr>
        <p:sp>
          <p:nvSpPr>
            <p:cNvPr id="4" name="Round Diagonal Corner of Rectangle 3">
              <a:extLst>
                <a:ext uri="{FF2B5EF4-FFF2-40B4-BE49-F238E27FC236}">
                  <a16:creationId xmlns:a16="http://schemas.microsoft.com/office/drawing/2014/main" id="{7435EECE-99AF-383E-C839-FDB2D52BD573}"/>
                </a:ext>
              </a:extLst>
            </p:cNvPr>
            <p:cNvSpPr/>
            <p:nvPr/>
          </p:nvSpPr>
          <p:spPr>
            <a:xfrm>
              <a:off x="468948" y="1827441"/>
              <a:ext cx="10832106" cy="600497"/>
            </a:xfrm>
            <a:prstGeom prst="round2DiagRect">
              <a:avLst>
                <a:gd name="adj1" fmla="val 0"/>
                <a:gd name="adj2" fmla="val 31770"/>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1136D33-2AAB-098E-BCCC-C3FA27DDAF4C}"/>
                </a:ext>
              </a:extLst>
            </p:cNvPr>
            <p:cNvSpPr txBox="1"/>
            <p:nvPr/>
          </p:nvSpPr>
          <p:spPr>
            <a:xfrm>
              <a:off x="666357" y="1907652"/>
              <a:ext cx="4804001" cy="400110"/>
            </a:xfrm>
            <a:prstGeom prst="rect">
              <a:avLst/>
            </a:prstGeom>
            <a:noFill/>
          </p:spPr>
          <p:txBody>
            <a:bodyPr wrap="square" rtlCol="0">
              <a:spAutoFit/>
            </a:bodyPr>
            <a:lstStyle/>
            <a:p>
              <a:r>
                <a:rPr lang="en-US" sz="2000" b="1">
                  <a:solidFill>
                    <a:schemeClr val="bg1"/>
                  </a:solidFill>
                  <a:latin typeface="Century Gothic" panose="020B0502020202020204" pitchFamily="34" charset="0"/>
                </a:rPr>
                <a:t>What we have done in Membership:</a:t>
              </a:r>
            </a:p>
          </p:txBody>
        </p:sp>
      </p:grpSp>
      <p:sp>
        <p:nvSpPr>
          <p:cNvPr id="6" name="TextBox 5">
            <a:extLst>
              <a:ext uri="{FF2B5EF4-FFF2-40B4-BE49-F238E27FC236}">
                <a16:creationId xmlns:a16="http://schemas.microsoft.com/office/drawing/2014/main" id="{C8294986-3713-EE39-F3A8-A4FCED5A5A66}"/>
              </a:ext>
            </a:extLst>
          </p:cNvPr>
          <p:cNvSpPr txBox="1"/>
          <p:nvPr/>
        </p:nvSpPr>
        <p:spPr>
          <a:xfrm>
            <a:off x="581241" y="3182640"/>
            <a:ext cx="10969075" cy="707886"/>
          </a:xfrm>
          <a:prstGeom prst="rect">
            <a:avLst/>
          </a:prstGeom>
          <a:noFill/>
        </p:spPr>
        <p:txBody>
          <a:bodyPr wrap="square" rtlCol="0">
            <a:spAutoFit/>
          </a:bodyPr>
          <a:lstStyle/>
          <a:p>
            <a:pPr marL="342900" indent="-342900">
              <a:lnSpc>
                <a:spcPct val="100000"/>
              </a:lnSpc>
              <a:spcBef>
                <a:spcPts val="600"/>
              </a:spcBef>
              <a:spcAft>
                <a:spcPts val="600"/>
              </a:spcAft>
              <a:buClr>
                <a:srgbClr val="4203BF"/>
              </a:buClr>
              <a:buFont typeface="Arial" panose="020B0604020202020204" pitchFamily="34" charset="0"/>
              <a:buChar char="•"/>
            </a:pPr>
            <a:r>
              <a:rPr lang="en-US" sz="2000">
                <a:solidFill>
                  <a:srgbClr val="4203BF"/>
                </a:solidFill>
                <a:latin typeface="Century Gothic" panose="020B0502020202020204" pitchFamily="34" charset="0"/>
              </a:rPr>
              <a:t>continued our new series of members-only webinars. We’ve had successful webinars on getting the most out of your membership and volunteering opportunities. </a:t>
            </a:r>
          </a:p>
        </p:txBody>
      </p:sp>
      <p:grpSp>
        <p:nvGrpSpPr>
          <p:cNvPr id="7" name="Group 6">
            <a:extLst>
              <a:ext uri="{FF2B5EF4-FFF2-40B4-BE49-F238E27FC236}">
                <a16:creationId xmlns:a16="http://schemas.microsoft.com/office/drawing/2014/main" id="{6CE58822-C25B-1DD8-C3E2-BD346A2BECB4}"/>
              </a:ext>
              <a:ext uri="{C183D7F6-B498-43B3-948B-1728B52AA6E4}">
                <adec:decorative xmlns:adec="http://schemas.microsoft.com/office/drawing/2017/decorative" val="1"/>
              </a:ext>
            </a:extLst>
          </p:cNvPr>
          <p:cNvGrpSpPr/>
          <p:nvPr/>
        </p:nvGrpSpPr>
        <p:grpSpPr>
          <a:xfrm>
            <a:off x="581241" y="4074499"/>
            <a:ext cx="10832107" cy="600497"/>
            <a:chOff x="468947" y="1827441"/>
            <a:chExt cx="10832107" cy="600497"/>
          </a:xfrm>
        </p:grpSpPr>
        <p:sp>
          <p:nvSpPr>
            <p:cNvPr id="8" name="Round Diagonal Corner of Rectangle 7">
              <a:extLst>
                <a:ext uri="{FF2B5EF4-FFF2-40B4-BE49-F238E27FC236}">
                  <a16:creationId xmlns:a16="http://schemas.microsoft.com/office/drawing/2014/main" id="{E5BBCF6E-72FB-83F1-957D-D313A3F9B409}"/>
                </a:ext>
              </a:extLst>
            </p:cNvPr>
            <p:cNvSpPr/>
            <p:nvPr/>
          </p:nvSpPr>
          <p:spPr>
            <a:xfrm>
              <a:off x="468947" y="1827441"/>
              <a:ext cx="10832107" cy="600497"/>
            </a:xfrm>
            <a:prstGeom prst="round2DiagRect">
              <a:avLst>
                <a:gd name="adj1" fmla="val 0"/>
                <a:gd name="adj2" fmla="val 31770"/>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34F019-324A-AB8D-5FCA-98DD6468DF1D}"/>
                </a:ext>
              </a:extLst>
            </p:cNvPr>
            <p:cNvSpPr txBox="1"/>
            <p:nvPr/>
          </p:nvSpPr>
          <p:spPr>
            <a:xfrm>
              <a:off x="666357" y="1907652"/>
              <a:ext cx="4804001" cy="400110"/>
            </a:xfrm>
            <a:prstGeom prst="rect">
              <a:avLst/>
            </a:prstGeom>
            <a:noFill/>
          </p:spPr>
          <p:txBody>
            <a:bodyPr wrap="square" rtlCol="0">
              <a:spAutoFit/>
            </a:bodyPr>
            <a:lstStyle/>
            <a:p>
              <a:r>
                <a:rPr lang="en-US" sz="2000" b="1">
                  <a:solidFill>
                    <a:schemeClr val="bg1"/>
                  </a:solidFill>
                  <a:latin typeface="Century Gothic" panose="020B0502020202020204" pitchFamily="34" charset="0"/>
                </a:rPr>
                <a:t>What are we doing next in 2025-6:</a:t>
              </a:r>
            </a:p>
          </p:txBody>
        </p:sp>
      </p:grpSp>
      <p:sp>
        <p:nvSpPr>
          <p:cNvPr id="10" name="TextBox 9">
            <a:extLst>
              <a:ext uri="{FF2B5EF4-FFF2-40B4-BE49-F238E27FC236}">
                <a16:creationId xmlns:a16="http://schemas.microsoft.com/office/drawing/2014/main" id="{8BA1E978-871D-ABD8-CA52-A4B858AD8761}"/>
              </a:ext>
            </a:extLst>
          </p:cNvPr>
          <p:cNvSpPr txBox="1"/>
          <p:nvPr/>
        </p:nvSpPr>
        <p:spPr>
          <a:xfrm>
            <a:off x="581241" y="4791822"/>
            <a:ext cx="10969075" cy="707886"/>
          </a:xfrm>
          <a:prstGeom prst="rect">
            <a:avLst/>
          </a:prstGeom>
          <a:noFill/>
        </p:spPr>
        <p:txBody>
          <a:bodyPr wrap="square" rtlCol="0">
            <a:spAutoFit/>
          </a:bodyPr>
          <a:lstStyle/>
          <a:p>
            <a:pPr marL="285750" indent="-285750">
              <a:spcBef>
                <a:spcPts val="600"/>
              </a:spcBef>
              <a:spcAft>
                <a:spcPts val="600"/>
              </a:spcAft>
              <a:buClr>
                <a:srgbClr val="4203BF"/>
              </a:buClr>
              <a:buFont typeface="Arial" panose="020B0604020202020204" pitchFamily="34" charset="0"/>
              <a:buChar char="•"/>
            </a:pPr>
            <a:r>
              <a:rPr lang="en-US" sz="2000">
                <a:solidFill>
                  <a:srgbClr val="4203BF"/>
                </a:solidFill>
                <a:latin typeface="Century Gothic" panose="020B0502020202020204" pitchFamily="34" charset="0"/>
              </a:rPr>
              <a:t>scheduling and planning for further webinars: topics will include our Online Community and Policy and Campaigns work.</a:t>
            </a:r>
          </a:p>
        </p:txBody>
      </p:sp>
      <p:grpSp>
        <p:nvGrpSpPr>
          <p:cNvPr id="11" name="Group 10">
            <a:extLst>
              <a:ext uri="{FF2B5EF4-FFF2-40B4-BE49-F238E27FC236}">
                <a16:creationId xmlns:a16="http://schemas.microsoft.com/office/drawing/2014/main" id="{222E3B32-B207-3AAF-BF11-EBA3DDF5C410}"/>
              </a:ext>
              <a:ext uri="{C183D7F6-B498-43B3-948B-1728B52AA6E4}">
                <adec:decorative xmlns:adec="http://schemas.microsoft.com/office/drawing/2017/decorative" val="1"/>
              </a:ext>
            </a:extLst>
          </p:cNvPr>
          <p:cNvGrpSpPr/>
          <p:nvPr/>
        </p:nvGrpSpPr>
        <p:grpSpPr>
          <a:xfrm>
            <a:off x="581240" y="5616534"/>
            <a:ext cx="10832107" cy="600497"/>
            <a:chOff x="468947" y="1827441"/>
            <a:chExt cx="10832107" cy="600497"/>
          </a:xfrm>
        </p:grpSpPr>
        <p:sp>
          <p:nvSpPr>
            <p:cNvPr id="12" name="Round Diagonal Corner of Rectangle 11">
              <a:extLst>
                <a:ext uri="{FF2B5EF4-FFF2-40B4-BE49-F238E27FC236}">
                  <a16:creationId xmlns:a16="http://schemas.microsoft.com/office/drawing/2014/main" id="{77C2B43B-F3CB-143B-DA0B-F2284C931DD8}"/>
                </a:ext>
              </a:extLst>
            </p:cNvPr>
            <p:cNvSpPr/>
            <p:nvPr/>
          </p:nvSpPr>
          <p:spPr>
            <a:xfrm>
              <a:off x="468947" y="1827441"/>
              <a:ext cx="10832107" cy="600497"/>
            </a:xfrm>
            <a:prstGeom prst="round2DiagRect">
              <a:avLst>
                <a:gd name="adj1" fmla="val 0"/>
                <a:gd name="adj2" fmla="val 31770"/>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F3648D-C02D-69D7-C203-5CCBE08306BA}"/>
                </a:ext>
              </a:extLst>
            </p:cNvPr>
            <p:cNvSpPr txBox="1"/>
            <p:nvPr/>
          </p:nvSpPr>
          <p:spPr>
            <a:xfrm>
              <a:off x="666357" y="1907652"/>
              <a:ext cx="10634697" cy="400110"/>
            </a:xfrm>
            <a:prstGeom prst="rect">
              <a:avLst/>
            </a:prstGeom>
            <a:noFill/>
          </p:spPr>
          <p:txBody>
            <a:bodyPr wrap="square" rtlCol="0">
              <a:spAutoFit/>
            </a:bodyPr>
            <a:lstStyle/>
            <a:p>
              <a:r>
                <a:rPr lang="en-US" sz="2000" b="1">
                  <a:solidFill>
                    <a:schemeClr val="bg1"/>
                  </a:solidFill>
                  <a:latin typeface="Century Gothic" panose="020B0502020202020204" pitchFamily="34" charset="0"/>
                </a:rPr>
                <a:t>Any questions, please reach out to the team on membership@nas.org.uk</a:t>
              </a:r>
            </a:p>
          </p:txBody>
        </p:sp>
      </p:grpSp>
    </p:spTree>
    <p:extLst>
      <p:ext uri="{BB962C8B-B14F-4D97-AF65-F5344CB8AC3E}">
        <p14:creationId xmlns:p14="http://schemas.microsoft.com/office/powerpoint/2010/main" val="315025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430F-6C3B-E266-4501-C823190C25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C82A5-7719-2192-9862-0EA29E5A96C8}"/>
              </a:ext>
            </a:extLst>
          </p:cNvPr>
          <p:cNvSpPr>
            <a:spLocks noGrp="1"/>
          </p:cNvSpPr>
          <p:nvPr>
            <p:ph type="ctrTitle" idx="4294967295"/>
          </p:nvPr>
        </p:nvSpPr>
        <p:spPr>
          <a:xfrm>
            <a:off x="481806" y="2338107"/>
            <a:ext cx="6662911" cy="1667223"/>
          </a:xfrm>
          <a:prstGeom prst="rect">
            <a:avLst/>
          </a:prstGeom>
        </p:spPr>
        <p:txBody>
          <a:bodyPr lIns="91440" tIns="45720" rIns="91440" bIns="45720" anchor="t"/>
          <a:lstStyle/>
          <a:p>
            <a:pPr>
              <a:lnSpc>
                <a:spcPct val="100000"/>
              </a:lnSpc>
            </a:pPr>
            <a:r>
              <a:rPr lang="en-US" sz="5400" b="1">
                <a:solidFill>
                  <a:schemeClr val="bg1"/>
                </a:solidFill>
                <a:latin typeface="Century Gothic"/>
              </a:rPr>
              <a:t>Survey Results</a:t>
            </a:r>
            <a:r>
              <a:rPr lang="en-US" sz="5400" b="1" i="1">
                <a:solidFill>
                  <a:schemeClr val="bg1"/>
                </a:solidFill>
                <a:latin typeface="Century Gothic"/>
              </a:rPr>
              <a:t> </a:t>
            </a:r>
          </a:p>
        </p:txBody>
      </p:sp>
    </p:spTree>
    <p:extLst>
      <p:ext uri="{BB962C8B-B14F-4D97-AF65-F5344CB8AC3E}">
        <p14:creationId xmlns:p14="http://schemas.microsoft.com/office/powerpoint/2010/main" val="389537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4B9BD9-BD4D-AD6E-0248-C64ADB8156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1347063" cy="6858000"/>
          </a:xfrm>
          <a:prstGeom prst="rect">
            <a:avLst/>
          </a:prstGeom>
        </p:spPr>
      </p:pic>
      <p:sp>
        <p:nvSpPr>
          <p:cNvPr id="7" name="Subtitle 2">
            <a:extLst>
              <a:ext uri="{FF2B5EF4-FFF2-40B4-BE49-F238E27FC236}">
                <a16:creationId xmlns:a16="http://schemas.microsoft.com/office/drawing/2014/main" id="{C75B52BC-CA31-3240-9FD4-7619B20BD31A}"/>
              </a:ext>
            </a:extLst>
          </p:cNvPr>
          <p:cNvSpPr txBox="1">
            <a:spLocks/>
          </p:cNvSpPr>
          <p:nvPr/>
        </p:nvSpPr>
        <p:spPr>
          <a:xfrm>
            <a:off x="642258" y="1664557"/>
            <a:ext cx="9818913"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2292011"/>
            <a:ext cx="9306960" cy="344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rgbClr val="4203BF"/>
              </a:solidFill>
              <a:latin typeface="Century Gothic" panose="020B0502020202020204" pitchFamily="34" charset="0"/>
            </a:endParaRPr>
          </a:p>
          <a:p>
            <a:endParaRPr lang="en-US" sz="2000">
              <a:solidFill>
                <a:srgbClr val="4203BF"/>
              </a:solidFill>
              <a:latin typeface="Century Gothic" panose="020B0502020202020204" pitchFamily="34" charset="0"/>
            </a:endParaRPr>
          </a:p>
        </p:txBody>
      </p:sp>
      <p:sp>
        <p:nvSpPr>
          <p:cNvPr id="9" name="Subtitle 2">
            <a:extLst>
              <a:ext uri="{FF2B5EF4-FFF2-40B4-BE49-F238E27FC236}">
                <a16:creationId xmlns:a16="http://schemas.microsoft.com/office/drawing/2014/main" id="{1A8FC2F0-3570-B0B9-E699-BD724C0FA2A5}"/>
              </a:ext>
            </a:extLst>
          </p:cNvPr>
          <p:cNvSpPr txBox="1">
            <a:spLocks/>
          </p:cNvSpPr>
          <p:nvPr/>
        </p:nvSpPr>
        <p:spPr>
          <a:xfrm>
            <a:off x="438963" y="1922106"/>
            <a:ext cx="4487601" cy="4935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solidFill>
                  <a:schemeClr val="bg1"/>
                </a:solidFill>
                <a:latin typeface="Century Gothic" panose="020B0502020202020204" pitchFamily="34" charset="0"/>
              </a:rPr>
              <a:t>What is the most important thing for you about your National Autistic Society membership? </a:t>
            </a:r>
            <a:endParaRPr lang="en-US" sz="2400">
              <a:solidFill>
                <a:schemeClr val="bg1"/>
              </a:solidFill>
              <a:latin typeface="Century Gothic" panose="020B0502020202020204" pitchFamily="34" charset="0"/>
            </a:endParaRPr>
          </a:p>
        </p:txBody>
      </p:sp>
      <p:sp>
        <p:nvSpPr>
          <p:cNvPr id="10" name="Subtitle 2">
            <a:extLst>
              <a:ext uri="{FF2B5EF4-FFF2-40B4-BE49-F238E27FC236}">
                <a16:creationId xmlns:a16="http://schemas.microsoft.com/office/drawing/2014/main" id="{E15AA585-8F70-AD6C-C7B0-53657001FCCD}"/>
              </a:ext>
            </a:extLst>
          </p:cNvPr>
          <p:cNvSpPr txBox="1">
            <a:spLocks/>
          </p:cNvSpPr>
          <p:nvPr/>
        </p:nvSpPr>
        <p:spPr>
          <a:xfrm>
            <a:off x="6259318" y="1114202"/>
            <a:ext cx="5280539" cy="49358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u="sng">
                <a:solidFill>
                  <a:srgbClr val="4203BF"/>
                </a:solidFill>
                <a:latin typeface="Century Gothic"/>
                <a:ea typeface="+mn-lt"/>
                <a:cs typeface="+mn-lt"/>
              </a:rPr>
              <a:t>Top answers</a:t>
            </a:r>
          </a:p>
          <a:p>
            <a:pPr marL="457200" indent="-457200">
              <a:lnSpc>
                <a:spcPct val="100000"/>
              </a:lnSpc>
            </a:pPr>
            <a:r>
              <a:rPr lang="en-GB" b="1">
                <a:solidFill>
                  <a:srgbClr val="4203BF"/>
                </a:solidFill>
                <a:latin typeface="Century Gothic"/>
                <a:ea typeface="+mn-lt"/>
                <a:cs typeface="+mn-lt"/>
              </a:rPr>
              <a:t>Exclusive resources and insight into the work of the National Autistic Society</a:t>
            </a:r>
          </a:p>
          <a:p>
            <a:pPr marL="457200" indent="-457200">
              <a:lnSpc>
                <a:spcPct val="100000"/>
              </a:lnSpc>
            </a:pPr>
            <a:r>
              <a:rPr lang="en-GB" b="1">
                <a:solidFill>
                  <a:srgbClr val="4203BF"/>
                </a:solidFill>
                <a:latin typeface="Century Gothic"/>
                <a:ea typeface="Calibri"/>
                <a:cs typeface="Calibri"/>
              </a:rPr>
              <a:t>Supporting autistic people and their families with the information and guidance provided by your membership</a:t>
            </a:r>
            <a:endParaRPr lang="en-GB">
              <a:ea typeface="Calibri" panose="020F0502020204030204"/>
              <a:cs typeface="Calibri" panose="020F0502020204030204"/>
            </a:endParaRPr>
          </a:p>
        </p:txBody>
      </p:sp>
    </p:spTree>
    <p:extLst>
      <p:ext uri="{BB962C8B-B14F-4D97-AF65-F5344CB8AC3E}">
        <p14:creationId xmlns:p14="http://schemas.microsoft.com/office/powerpoint/2010/main" val="14496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034C92-5E3B-98C2-692A-C7BAEF7C78F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EC58C5-D1E4-032F-71C2-3FCB2A2F353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1347063" cy="6858000"/>
          </a:xfrm>
          <a:prstGeom prst="rect">
            <a:avLst/>
          </a:prstGeom>
        </p:spPr>
      </p:pic>
      <p:sp>
        <p:nvSpPr>
          <p:cNvPr id="7" name="Subtitle 2">
            <a:extLst>
              <a:ext uri="{FF2B5EF4-FFF2-40B4-BE49-F238E27FC236}">
                <a16:creationId xmlns:a16="http://schemas.microsoft.com/office/drawing/2014/main" id="{9A3BA4C6-BB82-573F-BC5C-BD021EF21B4E}"/>
              </a:ext>
            </a:extLst>
          </p:cNvPr>
          <p:cNvSpPr txBox="1">
            <a:spLocks/>
          </p:cNvSpPr>
          <p:nvPr/>
        </p:nvSpPr>
        <p:spPr>
          <a:xfrm>
            <a:off x="642258" y="1664557"/>
            <a:ext cx="9818913"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E874CD9A-FC70-3E6B-EED4-0A66A62E469F}"/>
              </a:ext>
            </a:extLst>
          </p:cNvPr>
          <p:cNvSpPr txBox="1">
            <a:spLocks/>
          </p:cNvSpPr>
          <p:nvPr/>
        </p:nvSpPr>
        <p:spPr>
          <a:xfrm>
            <a:off x="642258" y="2292011"/>
            <a:ext cx="9306960" cy="344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rgbClr val="4203BF"/>
              </a:solidFill>
              <a:latin typeface="Century Gothic" panose="020B0502020202020204" pitchFamily="34" charset="0"/>
            </a:endParaRPr>
          </a:p>
          <a:p>
            <a:endParaRPr lang="en-US" sz="2000">
              <a:solidFill>
                <a:srgbClr val="4203BF"/>
              </a:solidFill>
              <a:latin typeface="Century Gothic" panose="020B0502020202020204" pitchFamily="34" charset="0"/>
            </a:endParaRPr>
          </a:p>
        </p:txBody>
      </p:sp>
      <p:sp>
        <p:nvSpPr>
          <p:cNvPr id="9" name="Subtitle 2">
            <a:extLst>
              <a:ext uri="{FF2B5EF4-FFF2-40B4-BE49-F238E27FC236}">
                <a16:creationId xmlns:a16="http://schemas.microsoft.com/office/drawing/2014/main" id="{AE5AC5B7-269B-2C15-24E1-D2F5C352A51D}"/>
              </a:ext>
            </a:extLst>
          </p:cNvPr>
          <p:cNvSpPr txBox="1">
            <a:spLocks/>
          </p:cNvSpPr>
          <p:nvPr/>
        </p:nvSpPr>
        <p:spPr>
          <a:xfrm>
            <a:off x="438963" y="1922106"/>
            <a:ext cx="4487601" cy="4935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solidFill>
                  <a:schemeClr val="bg1"/>
                </a:solidFill>
                <a:latin typeface="Century Gothic" panose="020B0502020202020204" pitchFamily="34" charset="0"/>
              </a:rPr>
              <a:t>We are continually working on improving the membership experience. To that end, on which areas of your membership do you think we should be focusing our attention? </a:t>
            </a:r>
            <a:endParaRPr lang="en-US" sz="2400">
              <a:solidFill>
                <a:schemeClr val="bg1"/>
              </a:solidFill>
              <a:latin typeface="Century Gothic" panose="020B0502020202020204" pitchFamily="34" charset="0"/>
            </a:endParaRPr>
          </a:p>
        </p:txBody>
      </p:sp>
      <p:sp>
        <p:nvSpPr>
          <p:cNvPr id="10" name="Subtitle 2">
            <a:extLst>
              <a:ext uri="{FF2B5EF4-FFF2-40B4-BE49-F238E27FC236}">
                <a16:creationId xmlns:a16="http://schemas.microsoft.com/office/drawing/2014/main" id="{FADA523C-40E4-025B-2E1D-713B572D8F77}"/>
              </a:ext>
            </a:extLst>
          </p:cNvPr>
          <p:cNvSpPr txBox="1">
            <a:spLocks/>
          </p:cNvSpPr>
          <p:nvPr/>
        </p:nvSpPr>
        <p:spPr>
          <a:xfrm>
            <a:off x="5919470" y="1988947"/>
            <a:ext cx="6189591" cy="484231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u="sng">
                <a:solidFill>
                  <a:srgbClr val="4203BF"/>
                </a:solidFill>
                <a:latin typeface="Century Gothic"/>
                <a:ea typeface="+mn-lt"/>
                <a:cs typeface="+mn-lt"/>
              </a:rPr>
              <a:t>Top answer</a:t>
            </a:r>
            <a:endParaRPr lang="en-US" u="sng">
              <a:solidFill>
                <a:srgbClr val="000000"/>
              </a:solidFill>
              <a:latin typeface="Century Gothic"/>
              <a:ea typeface="+mn-lt"/>
              <a:cs typeface="+mn-lt"/>
            </a:endParaRPr>
          </a:p>
          <a:p>
            <a:pPr>
              <a:buNone/>
            </a:pPr>
            <a:r>
              <a:rPr lang="en-GB" b="1">
                <a:solidFill>
                  <a:srgbClr val="4203BF"/>
                </a:solidFill>
                <a:latin typeface="Century Gothic"/>
                <a:ea typeface="+mn-lt"/>
                <a:cs typeface="+mn-lt"/>
              </a:rPr>
              <a:t>Developing the webinar series</a:t>
            </a:r>
          </a:p>
          <a:p>
            <a:pPr>
              <a:buNone/>
            </a:pPr>
            <a:endParaRPr lang="en-GB" b="1">
              <a:solidFill>
                <a:srgbClr val="4203BF"/>
              </a:solidFill>
              <a:latin typeface="Century Gothic"/>
              <a:ea typeface="Calibri"/>
              <a:cs typeface="Calibri"/>
            </a:endParaRPr>
          </a:p>
          <a:p>
            <a:pPr>
              <a:buNone/>
            </a:pPr>
            <a:r>
              <a:rPr lang="en-GB">
                <a:solidFill>
                  <a:srgbClr val="4203BF"/>
                </a:solidFill>
                <a:latin typeface="Century Gothic"/>
                <a:ea typeface="Calibri"/>
                <a:cs typeface="Calibri"/>
              </a:rPr>
              <a:t>Additional suggestions:-</a:t>
            </a:r>
          </a:p>
          <a:p>
            <a:pPr marL="457200" indent="-457200"/>
            <a:r>
              <a:rPr lang="en-GB">
                <a:solidFill>
                  <a:srgbClr val="4203BF"/>
                </a:solidFill>
                <a:latin typeface="Century Gothic"/>
                <a:ea typeface="Calibri"/>
                <a:cs typeface="Calibri"/>
              </a:rPr>
              <a:t>More chances to connect with autistic people</a:t>
            </a:r>
          </a:p>
          <a:p>
            <a:pPr marL="457200" indent="-457200"/>
            <a:r>
              <a:rPr lang="en-GB">
                <a:solidFill>
                  <a:srgbClr val="4203BF"/>
                </a:solidFill>
                <a:latin typeface="Century Gothic"/>
                <a:ea typeface="Calibri"/>
                <a:cs typeface="Calibri"/>
              </a:rPr>
              <a:t>Political events</a:t>
            </a:r>
          </a:p>
          <a:p>
            <a:pPr marL="457200" indent="-457200"/>
            <a:endParaRPr lang="en-GB">
              <a:solidFill>
                <a:srgbClr val="4203BF"/>
              </a:solidFill>
              <a:latin typeface="Century Gothic"/>
              <a:ea typeface="Calibri"/>
              <a:cs typeface="Calibri"/>
            </a:endParaRPr>
          </a:p>
        </p:txBody>
      </p:sp>
    </p:spTree>
    <p:extLst>
      <p:ext uri="{BB962C8B-B14F-4D97-AF65-F5344CB8AC3E}">
        <p14:creationId xmlns:p14="http://schemas.microsoft.com/office/powerpoint/2010/main" val="4133841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3DDA3D-4AA0-53B2-185B-6A0E2B0D56A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01CB8D7-9568-0961-D429-CA5B05B480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1347063" cy="6858000"/>
          </a:xfrm>
          <a:prstGeom prst="rect">
            <a:avLst/>
          </a:prstGeom>
        </p:spPr>
      </p:pic>
      <p:sp>
        <p:nvSpPr>
          <p:cNvPr id="7" name="Subtitle 2">
            <a:extLst>
              <a:ext uri="{FF2B5EF4-FFF2-40B4-BE49-F238E27FC236}">
                <a16:creationId xmlns:a16="http://schemas.microsoft.com/office/drawing/2014/main" id="{D18FF8ED-F875-3C50-EEA8-613172B494CF}"/>
              </a:ext>
            </a:extLst>
          </p:cNvPr>
          <p:cNvSpPr txBox="1">
            <a:spLocks/>
          </p:cNvSpPr>
          <p:nvPr/>
        </p:nvSpPr>
        <p:spPr>
          <a:xfrm>
            <a:off x="642258" y="1664557"/>
            <a:ext cx="9818913"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3B30AFC1-3074-0173-6901-05C9D877813F}"/>
              </a:ext>
            </a:extLst>
          </p:cNvPr>
          <p:cNvSpPr txBox="1">
            <a:spLocks/>
          </p:cNvSpPr>
          <p:nvPr/>
        </p:nvSpPr>
        <p:spPr>
          <a:xfrm>
            <a:off x="642258" y="2292011"/>
            <a:ext cx="9306960" cy="344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rgbClr val="4203BF"/>
              </a:solidFill>
              <a:latin typeface="Century Gothic" panose="020B0502020202020204" pitchFamily="34" charset="0"/>
            </a:endParaRPr>
          </a:p>
          <a:p>
            <a:endParaRPr lang="en-US" sz="2000">
              <a:solidFill>
                <a:srgbClr val="4203BF"/>
              </a:solidFill>
              <a:latin typeface="Century Gothic" panose="020B0502020202020204" pitchFamily="34" charset="0"/>
            </a:endParaRPr>
          </a:p>
        </p:txBody>
      </p:sp>
      <p:sp>
        <p:nvSpPr>
          <p:cNvPr id="9" name="Subtitle 2">
            <a:extLst>
              <a:ext uri="{FF2B5EF4-FFF2-40B4-BE49-F238E27FC236}">
                <a16:creationId xmlns:a16="http://schemas.microsoft.com/office/drawing/2014/main" id="{B42D8F38-9C0F-05DB-651C-5EAF07632A53}"/>
              </a:ext>
            </a:extLst>
          </p:cNvPr>
          <p:cNvSpPr txBox="1">
            <a:spLocks/>
          </p:cNvSpPr>
          <p:nvPr/>
        </p:nvSpPr>
        <p:spPr>
          <a:xfrm>
            <a:off x="438963" y="1922106"/>
            <a:ext cx="4487601" cy="4935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solidFill>
                  <a:schemeClr val="bg1"/>
                </a:solidFill>
                <a:latin typeface="Century Gothic" panose="020B0502020202020204" pitchFamily="34" charset="0"/>
              </a:rPr>
              <a:t>As for the wider charity – what do you believe are the areas of our work that you think we should be focusing on?  </a:t>
            </a:r>
            <a:endParaRPr lang="en-US" sz="2400">
              <a:solidFill>
                <a:schemeClr val="bg1"/>
              </a:solidFill>
              <a:latin typeface="Century Gothic" panose="020B0502020202020204" pitchFamily="34" charset="0"/>
            </a:endParaRPr>
          </a:p>
        </p:txBody>
      </p:sp>
      <p:sp>
        <p:nvSpPr>
          <p:cNvPr id="10" name="Subtitle 2">
            <a:extLst>
              <a:ext uri="{FF2B5EF4-FFF2-40B4-BE49-F238E27FC236}">
                <a16:creationId xmlns:a16="http://schemas.microsoft.com/office/drawing/2014/main" id="{07294E89-13C0-2634-D1AA-F97D0459DAA2}"/>
              </a:ext>
            </a:extLst>
          </p:cNvPr>
          <p:cNvSpPr txBox="1">
            <a:spLocks/>
          </p:cNvSpPr>
          <p:nvPr/>
        </p:nvSpPr>
        <p:spPr>
          <a:xfrm>
            <a:off x="6066523" y="1922106"/>
            <a:ext cx="5280539" cy="49358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GB" u="sng">
                <a:solidFill>
                  <a:srgbClr val="4203BF"/>
                </a:solidFill>
                <a:latin typeface="Century Gothic"/>
                <a:ea typeface="+mn-lt"/>
                <a:cs typeface="+mn-lt"/>
              </a:rPr>
              <a:t>Top answer</a:t>
            </a:r>
            <a:endParaRPr lang="en-US" u="sng">
              <a:solidFill>
                <a:srgbClr val="000000"/>
              </a:solidFill>
              <a:latin typeface="Century Gothic"/>
              <a:ea typeface="+mn-lt"/>
              <a:cs typeface="+mn-lt"/>
            </a:endParaRPr>
          </a:p>
          <a:p>
            <a:r>
              <a:rPr lang="en-GB" b="1">
                <a:solidFill>
                  <a:srgbClr val="4203BF"/>
                </a:solidFill>
                <a:latin typeface="Century Gothic"/>
                <a:ea typeface="+mn-lt"/>
                <a:cs typeface="+mn-lt"/>
              </a:rPr>
              <a:t>Raising awareness and acceptance amongst the general public</a:t>
            </a:r>
            <a:endParaRPr lang="en-US" b="1">
              <a:latin typeface="Century Gothic"/>
              <a:ea typeface="Calibri"/>
              <a:cs typeface="Calibri"/>
            </a:endParaRPr>
          </a:p>
          <a:p>
            <a:pPr marL="0" indent="0">
              <a:lnSpc>
                <a:spcPct val="100000"/>
              </a:lnSpc>
              <a:buNone/>
            </a:pPr>
            <a:endParaRPr lang="en-GB">
              <a:solidFill>
                <a:srgbClr val="4203BF"/>
              </a:solidFill>
              <a:latin typeface="Century Gothic" panose="020B0502020202020204" pitchFamily="34" charset="0"/>
            </a:endParaRPr>
          </a:p>
        </p:txBody>
      </p:sp>
    </p:spTree>
    <p:extLst>
      <p:ext uri="{BB962C8B-B14F-4D97-AF65-F5344CB8AC3E}">
        <p14:creationId xmlns:p14="http://schemas.microsoft.com/office/powerpoint/2010/main" val="106659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68CDE7-78DD-82E4-FA5D-30E6BF911B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E82797-57CD-786B-CBD2-16990C33A0E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0"/>
            <a:ext cx="11347063" cy="6858000"/>
          </a:xfrm>
          <a:prstGeom prst="rect">
            <a:avLst/>
          </a:prstGeom>
        </p:spPr>
      </p:pic>
      <p:sp>
        <p:nvSpPr>
          <p:cNvPr id="7" name="Subtitle 2">
            <a:extLst>
              <a:ext uri="{FF2B5EF4-FFF2-40B4-BE49-F238E27FC236}">
                <a16:creationId xmlns:a16="http://schemas.microsoft.com/office/drawing/2014/main" id="{8830BDEC-315B-B5A9-9E40-F3A1432A78E5}"/>
              </a:ext>
            </a:extLst>
          </p:cNvPr>
          <p:cNvSpPr txBox="1">
            <a:spLocks/>
          </p:cNvSpPr>
          <p:nvPr/>
        </p:nvSpPr>
        <p:spPr>
          <a:xfrm>
            <a:off x="642258" y="1664557"/>
            <a:ext cx="9818913" cy="665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a:solidFill>
                <a:srgbClr val="4203BF"/>
              </a:solidFill>
              <a:latin typeface="Century Gothic" panose="020B0502020202020204" pitchFamily="34" charset="0"/>
            </a:endParaRPr>
          </a:p>
        </p:txBody>
      </p:sp>
      <p:sp>
        <p:nvSpPr>
          <p:cNvPr id="8" name="Subtitle 2">
            <a:extLst>
              <a:ext uri="{FF2B5EF4-FFF2-40B4-BE49-F238E27FC236}">
                <a16:creationId xmlns:a16="http://schemas.microsoft.com/office/drawing/2014/main" id="{99B7C076-B7E6-3594-FC39-B441907DA3EA}"/>
              </a:ext>
            </a:extLst>
          </p:cNvPr>
          <p:cNvSpPr txBox="1">
            <a:spLocks/>
          </p:cNvSpPr>
          <p:nvPr/>
        </p:nvSpPr>
        <p:spPr>
          <a:xfrm>
            <a:off x="642258" y="2292011"/>
            <a:ext cx="9306960" cy="344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rgbClr val="4203BF"/>
              </a:solidFill>
              <a:latin typeface="Century Gothic" panose="020B0502020202020204" pitchFamily="34" charset="0"/>
            </a:endParaRPr>
          </a:p>
          <a:p>
            <a:endParaRPr lang="en-US" sz="2000">
              <a:solidFill>
                <a:srgbClr val="4203BF"/>
              </a:solidFill>
              <a:latin typeface="Century Gothic" panose="020B0502020202020204" pitchFamily="34" charset="0"/>
            </a:endParaRPr>
          </a:p>
        </p:txBody>
      </p:sp>
      <p:sp>
        <p:nvSpPr>
          <p:cNvPr id="9" name="Subtitle 2">
            <a:extLst>
              <a:ext uri="{FF2B5EF4-FFF2-40B4-BE49-F238E27FC236}">
                <a16:creationId xmlns:a16="http://schemas.microsoft.com/office/drawing/2014/main" id="{E456BA4A-5B58-7013-6533-6AD3D7D9ACB1}"/>
              </a:ext>
            </a:extLst>
          </p:cNvPr>
          <p:cNvSpPr txBox="1">
            <a:spLocks/>
          </p:cNvSpPr>
          <p:nvPr/>
        </p:nvSpPr>
        <p:spPr>
          <a:xfrm>
            <a:off x="438963" y="1922106"/>
            <a:ext cx="4487601" cy="4935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solidFill>
                  <a:schemeClr val="bg1"/>
                </a:solidFill>
                <a:latin typeface="Century Gothic" panose="020B0502020202020204" pitchFamily="34" charset="0"/>
              </a:rPr>
              <a:t>What could we do to better support our members and other supporters?</a:t>
            </a:r>
          </a:p>
        </p:txBody>
      </p:sp>
      <p:sp>
        <p:nvSpPr>
          <p:cNvPr id="10" name="Subtitle 2">
            <a:extLst>
              <a:ext uri="{FF2B5EF4-FFF2-40B4-BE49-F238E27FC236}">
                <a16:creationId xmlns:a16="http://schemas.microsoft.com/office/drawing/2014/main" id="{8474D1BF-2BDA-2DE6-D582-3B3741B3E858}"/>
              </a:ext>
            </a:extLst>
          </p:cNvPr>
          <p:cNvSpPr txBox="1">
            <a:spLocks/>
          </p:cNvSpPr>
          <p:nvPr/>
        </p:nvSpPr>
        <p:spPr>
          <a:xfrm>
            <a:off x="6066523" y="1922106"/>
            <a:ext cx="5280539" cy="49358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4203BF"/>
                </a:solidFill>
                <a:latin typeface="Century Gothic"/>
              </a:rPr>
              <a:t>Ensure that branches work for their communities</a:t>
            </a:r>
            <a:endParaRPr lang="en-US">
              <a:ea typeface="Calibri" panose="020F0502020204030204"/>
              <a:cs typeface="Calibri" panose="020F0502020204030204"/>
            </a:endParaRPr>
          </a:p>
          <a:p>
            <a:r>
              <a:rPr lang="en-GB">
                <a:solidFill>
                  <a:srgbClr val="4203BF"/>
                </a:solidFill>
                <a:latin typeface="Century Gothic"/>
              </a:rPr>
              <a:t>Involve autistic people in your campaigns</a:t>
            </a:r>
          </a:p>
          <a:p>
            <a:r>
              <a:rPr lang="en-GB">
                <a:solidFill>
                  <a:srgbClr val="4203BF"/>
                </a:solidFill>
                <a:latin typeface="Century Gothic"/>
              </a:rPr>
              <a:t>More in-person events for autistic supporters</a:t>
            </a:r>
          </a:p>
          <a:p>
            <a:pPr marL="0" indent="0">
              <a:lnSpc>
                <a:spcPct val="100000"/>
              </a:lnSpc>
              <a:buNone/>
            </a:pPr>
            <a:endParaRPr lang="en-GB">
              <a:solidFill>
                <a:srgbClr val="4203BF"/>
              </a:solidFill>
              <a:latin typeface="Century Gothic" panose="020B0502020202020204" pitchFamily="34" charset="0"/>
            </a:endParaRPr>
          </a:p>
        </p:txBody>
      </p:sp>
    </p:spTree>
    <p:extLst>
      <p:ext uri="{BB962C8B-B14F-4D97-AF65-F5344CB8AC3E}">
        <p14:creationId xmlns:p14="http://schemas.microsoft.com/office/powerpoint/2010/main" val="375209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D906-4661-7243-A4D7-58D7ED055B78}"/>
              </a:ext>
            </a:extLst>
          </p:cNvPr>
          <p:cNvSpPr>
            <a:spLocks noGrp="1"/>
          </p:cNvSpPr>
          <p:nvPr>
            <p:ph type="ctrTitle" idx="4294967295"/>
          </p:nvPr>
        </p:nvSpPr>
        <p:spPr>
          <a:xfrm>
            <a:off x="481806" y="2338107"/>
            <a:ext cx="6662911" cy="1667223"/>
          </a:xfrm>
          <a:prstGeom prst="rect">
            <a:avLst/>
          </a:prstGeom>
        </p:spPr>
        <p:txBody>
          <a:bodyPr lIns="91440" tIns="45720" rIns="91440" bIns="45720" anchor="t"/>
          <a:lstStyle/>
          <a:p>
            <a:pPr>
              <a:lnSpc>
                <a:spcPct val="100000"/>
              </a:lnSpc>
            </a:pPr>
            <a:r>
              <a:rPr lang="en-US" sz="5400" b="1" dirty="0">
                <a:solidFill>
                  <a:schemeClr val="bg1"/>
                </a:solidFill>
                <a:latin typeface="Century Gothic"/>
              </a:rPr>
              <a:t>Plans for the future</a:t>
            </a:r>
            <a:endParaRPr lang="en-US" dirty="0">
              <a:solidFill>
                <a:schemeClr val="bg1"/>
              </a:solidFill>
            </a:endParaRPr>
          </a:p>
        </p:txBody>
      </p:sp>
    </p:spTree>
    <p:extLst>
      <p:ext uri="{BB962C8B-B14F-4D97-AF65-F5344CB8AC3E}">
        <p14:creationId xmlns:p14="http://schemas.microsoft.com/office/powerpoint/2010/main" val="328795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A32B1B-A20C-A367-8596-3FF91B08EF1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295738" y="0"/>
            <a:ext cx="6896262" cy="6858000"/>
          </a:xfrm>
          <a:prstGeom prst="rect">
            <a:avLst/>
          </a:prstGeom>
        </p:spPr>
      </p:pic>
      <p:pic>
        <p:nvPicPr>
          <p:cNvPr id="4" name="Picture 3">
            <a:extLst>
              <a:ext uri="{FF2B5EF4-FFF2-40B4-BE49-F238E27FC236}">
                <a16:creationId xmlns:a16="http://schemas.microsoft.com/office/drawing/2014/main" id="{5B4B9BD9-BD4D-AD6E-0248-C64ADB8156A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11347063" cy="6858000"/>
          </a:xfrm>
          <a:prstGeom prst="rect">
            <a:avLst/>
          </a:prstGeom>
        </p:spPr>
      </p:pic>
      <p:sp>
        <p:nvSpPr>
          <p:cNvPr id="5" name="Title 1">
            <a:extLst>
              <a:ext uri="{FF2B5EF4-FFF2-40B4-BE49-F238E27FC236}">
                <a16:creationId xmlns:a16="http://schemas.microsoft.com/office/drawing/2014/main" id="{F4013A7D-5883-4D9D-D4BE-12DD8D400FF7}"/>
              </a:ext>
            </a:extLst>
          </p:cNvPr>
          <p:cNvSpPr txBox="1">
            <a:spLocks noGrp="1"/>
          </p:cNvSpPr>
          <p:nvPr>
            <p:ph type="title" idx="4294967295"/>
          </p:nvPr>
        </p:nvSpPr>
        <p:spPr>
          <a:xfrm>
            <a:off x="474306" y="2954905"/>
            <a:ext cx="4963968" cy="10393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Thank you</a:t>
            </a:r>
            <a:endParaRPr kumimoji="0" lang="en-US" sz="70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385894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540DE4B-28A6-E697-EFF9-6C1760452640}"/>
              </a:ext>
              <a:ext uri="{C183D7F6-B498-43B3-948B-1728B52AA6E4}">
                <adec:decorative xmlns:adec="http://schemas.microsoft.com/office/drawing/2017/decorative" val="1"/>
              </a:ext>
            </a:extLst>
          </p:cNvPr>
          <p:cNvGrpSpPr/>
          <p:nvPr/>
        </p:nvGrpSpPr>
        <p:grpSpPr>
          <a:xfrm>
            <a:off x="617509" y="2370589"/>
            <a:ext cx="10979815" cy="4168867"/>
            <a:chOff x="569927" y="2292011"/>
            <a:chExt cx="10979815" cy="4168867"/>
          </a:xfrm>
        </p:grpSpPr>
        <p:sp>
          <p:nvSpPr>
            <p:cNvPr id="9" name="Round Same-side Corner of Rectangle 8">
              <a:extLst>
                <a:ext uri="{FF2B5EF4-FFF2-40B4-BE49-F238E27FC236}">
                  <a16:creationId xmlns:a16="http://schemas.microsoft.com/office/drawing/2014/main" id="{D09A527F-E127-C4E1-13D4-9322564D3347}"/>
                </a:ext>
              </a:extLst>
            </p:cNvPr>
            <p:cNvSpPr/>
            <p:nvPr/>
          </p:nvSpPr>
          <p:spPr>
            <a:xfrm>
              <a:off x="569928" y="2292011"/>
              <a:ext cx="10979814" cy="972558"/>
            </a:xfrm>
            <a:prstGeom prst="round2SameRect">
              <a:avLst>
                <a:gd name="adj1" fmla="val 33162"/>
                <a:gd name="adj2" fmla="val 0"/>
              </a:avLst>
            </a:prstGeom>
            <a:solidFill>
              <a:srgbClr val="8714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8714B1"/>
                </a:solidFill>
              </a:endParaRPr>
            </a:p>
          </p:txBody>
        </p:sp>
        <p:grpSp>
          <p:nvGrpSpPr>
            <p:cNvPr id="18" name="Group 17">
              <a:extLst>
                <a:ext uri="{FF2B5EF4-FFF2-40B4-BE49-F238E27FC236}">
                  <a16:creationId xmlns:a16="http://schemas.microsoft.com/office/drawing/2014/main" id="{7F7EF3AF-E1D5-993A-9BDC-5A0F1E19AC69}"/>
                </a:ext>
              </a:extLst>
            </p:cNvPr>
            <p:cNvGrpSpPr/>
            <p:nvPr/>
          </p:nvGrpSpPr>
          <p:grpSpPr>
            <a:xfrm>
              <a:off x="569927" y="2356179"/>
              <a:ext cx="10979815" cy="4104699"/>
              <a:chOff x="569927" y="2292011"/>
              <a:chExt cx="10979815" cy="4104699"/>
            </a:xfrm>
          </p:grpSpPr>
          <p:pic>
            <p:nvPicPr>
              <p:cNvPr id="12" name="Picture 11" descr="A person and a young person smiling&#10;&#10;AI-generated content may be incorrect.">
                <a:extLst>
                  <a:ext uri="{FF2B5EF4-FFF2-40B4-BE49-F238E27FC236}">
                    <a16:creationId xmlns:a16="http://schemas.microsoft.com/office/drawing/2014/main" id="{588F4DB9-EF08-46BB-1558-EB1499B07BF2}"/>
                  </a:ext>
                </a:extLst>
              </p:cNvPr>
              <p:cNvPicPr>
                <a:picLocks noChangeAspect="1"/>
              </p:cNvPicPr>
              <p:nvPr/>
            </p:nvPicPr>
            <p:blipFill>
              <a:blip r:embed="rId3" cstate="screen">
                <a:extLst>
                  <a:ext uri="{28A0092B-C50C-407E-A947-70E740481C1C}">
                    <a14:useLocalDpi xmlns:a14="http://schemas.microsoft.com/office/drawing/2010/main"/>
                  </a:ext>
                </a:extLst>
              </a:blip>
              <a:srcRect r="-1487"/>
              <a:stretch>
                <a:fillRect/>
              </a:stretch>
            </p:blipFill>
            <p:spPr>
              <a:xfrm>
                <a:off x="569927" y="3132584"/>
                <a:ext cx="3696048" cy="2721004"/>
              </a:xfrm>
              <a:prstGeom prst="rect">
                <a:avLst/>
              </a:prstGeom>
            </p:spPr>
          </p:pic>
          <p:pic>
            <p:nvPicPr>
              <p:cNvPr id="14" name="Picture 13" descr="A person wearing a hat&#10;&#10;AI-generated content may be incorrect.">
                <a:extLst>
                  <a:ext uri="{FF2B5EF4-FFF2-40B4-BE49-F238E27FC236}">
                    <a16:creationId xmlns:a16="http://schemas.microsoft.com/office/drawing/2014/main" id="{EE7228C6-8577-C33D-0D18-083DB5D51B8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11811" y="3132584"/>
                <a:ext cx="3641883" cy="2721004"/>
              </a:xfrm>
              <a:prstGeom prst="rect">
                <a:avLst/>
              </a:prstGeom>
            </p:spPr>
          </p:pic>
          <p:pic>
            <p:nvPicPr>
              <p:cNvPr id="17" name="Picture 16" descr="A person wearing headphones and a pink coat&#10;&#10;AI-generated content may be incorrect.">
                <a:extLst>
                  <a:ext uri="{FF2B5EF4-FFF2-40B4-BE49-F238E27FC236}">
                    <a16:creationId xmlns:a16="http://schemas.microsoft.com/office/drawing/2014/main" id="{4F192AC9-B119-0568-3A03-7BD0E9079B7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53694" y="3132584"/>
                <a:ext cx="3696048" cy="2721004"/>
              </a:xfrm>
              <a:prstGeom prst="rect">
                <a:avLst/>
              </a:prstGeom>
            </p:spPr>
          </p:pic>
          <p:sp>
            <p:nvSpPr>
              <p:cNvPr id="10" name="Round Same-side Corner of Rectangle 9">
                <a:extLst>
                  <a:ext uri="{FF2B5EF4-FFF2-40B4-BE49-F238E27FC236}">
                    <a16:creationId xmlns:a16="http://schemas.microsoft.com/office/drawing/2014/main" id="{7A0C2B49-A323-82F8-F883-CB99EA4915EE}"/>
                  </a:ext>
                </a:extLst>
              </p:cNvPr>
              <p:cNvSpPr/>
              <p:nvPr/>
            </p:nvSpPr>
            <p:spPr>
              <a:xfrm flipV="1">
                <a:off x="569928" y="5657914"/>
                <a:ext cx="10979814" cy="738796"/>
              </a:xfrm>
              <a:prstGeom prst="round2SameRect">
                <a:avLst>
                  <a:gd name="adj1" fmla="val 33162"/>
                  <a:gd name="adj2" fmla="val 0"/>
                </a:avLst>
              </a:prstGeom>
              <a:solidFill>
                <a:srgbClr val="8714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68F56682-8037-B249-AEB9-66245ECFC128}"/>
                  </a:ext>
                </a:extLst>
              </p:cNvPr>
              <p:cNvSpPr txBox="1">
                <a:spLocks/>
              </p:cNvSpPr>
              <p:nvPr/>
            </p:nvSpPr>
            <p:spPr>
              <a:xfrm>
                <a:off x="642258" y="2292011"/>
                <a:ext cx="9306960" cy="34400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rgbClr val="4203BF"/>
                  </a:solidFill>
                  <a:latin typeface="Century Gothic" panose="020B0502020202020204" pitchFamily="34" charset="0"/>
                </a:endParaRPr>
              </a:p>
              <a:p>
                <a:endParaRPr lang="en-US" sz="2000">
                  <a:solidFill>
                    <a:srgbClr val="4203BF"/>
                  </a:solidFill>
                  <a:latin typeface="Century Gothic" panose="020B0502020202020204" pitchFamily="34" charset="0"/>
                </a:endParaRPr>
              </a:p>
            </p:txBody>
          </p:sp>
          <p:sp>
            <p:nvSpPr>
              <p:cNvPr id="4" name="TextBox 3">
                <a:extLst>
                  <a:ext uri="{FF2B5EF4-FFF2-40B4-BE49-F238E27FC236}">
                    <a16:creationId xmlns:a16="http://schemas.microsoft.com/office/drawing/2014/main" id="{4C207227-E055-00DB-473D-1387BEE42504}"/>
                  </a:ext>
                </a:extLst>
              </p:cNvPr>
              <p:cNvSpPr txBox="1"/>
              <p:nvPr/>
            </p:nvSpPr>
            <p:spPr>
              <a:xfrm>
                <a:off x="2063976" y="5799466"/>
                <a:ext cx="8064048" cy="430887"/>
              </a:xfrm>
              <a:prstGeom prst="rect">
                <a:avLst/>
              </a:prstGeom>
              <a:noFill/>
              <a:ln>
                <a:noFill/>
              </a:ln>
            </p:spPr>
            <p:txBody>
              <a:bodyPr wrap="square" rtlCol="0">
                <a:spAutoFit/>
              </a:bodyPr>
              <a:lstStyle/>
              <a:p>
                <a:pPr algn="ctr">
                  <a:spcAft>
                    <a:spcPts val="1000"/>
                  </a:spcAft>
                </a:pPr>
                <a:r>
                  <a:rPr lang="en-GB" sz="2200" b="1">
                    <a:solidFill>
                      <a:schemeClr val="bg1"/>
                    </a:solidFill>
                    <a:latin typeface="Century Gothic" panose="020B0502020202020204" pitchFamily="34" charset="0"/>
                  </a:rPr>
                  <a:t>What do we have planned?</a:t>
                </a:r>
                <a:endParaRPr lang="en-US" sz="2200" b="1">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D48651D2-8FE8-7533-AA9B-7B742A002638}"/>
                  </a:ext>
                </a:extLst>
              </p:cNvPr>
              <p:cNvSpPr txBox="1"/>
              <p:nvPr/>
            </p:nvSpPr>
            <p:spPr>
              <a:xfrm>
                <a:off x="1150379" y="2316240"/>
                <a:ext cx="9818913" cy="769441"/>
              </a:xfrm>
              <a:prstGeom prst="rect">
                <a:avLst/>
              </a:prstGeom>
              <a:noFill/>
            </p:spPr>
            <p:txBody>
              <a:bodyPr wrap="square" rtlCol="0">
                <a:spAutoFit/>
              </a:bodyPr>
              <a:lstStyle/>
              <a:p>
                <a:pPr algn="ctr"/>
                <a:r>
                  <a:rPr lang="en-US" sz="2200">
                    <a:solidFill>
                      <a:schemeClr val="bg1"/>
                    </a:solidFill>
                    <a:latin typeface="Century Gothic" panose="020B0502020202020204" pitchFamily="34" charset="0"/>
                  </a:rPr>
                  <a:t>2025-26 is the third year of delivering our Vision to Reality strategy to create a society that works for autistic people and their families.</a:t>
                </a:r>
              </a:p>
            </p:txBody>
          </p:sp>
        </p:grpSp>
      </p:grpSp>
      <p:sp>
        <p:nvSpPr>
          <p:cNvPr id="6" name="Title 1">
            <a:extLst>
              <a:ext uri="{FF2B5EF4-FFF2-40B4-BE49-F238E27FC236}">
                <a16:creationId xmlns:a16="http://schemas.microsoft.com/office/drawing/2014/main" id="{686E4D9B-9345-058E-B57E-53717B236F4E}"/>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Introduction</a:t>
            </a:r>
          </a:p>
        </p:txBody>
      </p:sp>
    </p:spTree>
    <p:extLst>
      <p:ext uri="{BB962C8B-B14F-4D97-AF65-F5344CB8AC3E}">
        <p14:creationId xmlns:p14="http://schemas.microsoft.com/office/powerpoint/2010/main" val="39728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21D1-D74E-F66D-BF76-56C59DE10F78}"/>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Belief 1: </a:t>
            </a:r>
            <a:r>
              <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Support</a:t>
            </a:r>
          </a:p>
        </p:txBody>
      </p:sp>
      <p:grpSp>
        <p:nvGrpSpPr>
          <p:cNvPr id="11" name="Group 10">
            <a:extLst>
              <a:ext uri="{FF2B5EF4-FFF2-40B4-BE49-F238E27FC236}">
                <a16:creationId xmlns:a16="http://schemas.microsoft.com/office/drawing/2014/main" id="{7AE7F7D6-8D9A-9374-05F5-ABF98EE62CAD}"/>
              </a:ext>
              <a:ext uri="{C183D7F6-B498-43B3-948B-1728B52AA6E4}">
                <adec:decorative xmlns:adec="http://schemas.microsoft.com/office/drawing/2017/decorative" val="1"/>
              </a:ext>
            </a:extLst>
          </p:cNvPr>
          <p:cNvGrpSpPr/>
          <p:nvPr/>
        </p:nvGrpSpPr>
        <p:grpSpPr>
          <a:xfrm>
            <a:off x="581242" y="1662490"/>
            <a:ext cx="6453497" cy="1259042"/>
            <a:chOff x="468948" y="1710616"/>
            <a:chExt cx="6453497" cy="1259042"/>
          </a:xfrm>
        </p:grpSpPr>
        <p:sp>
          <p:nvSpPr>
            <p:cNvPr id="10" name="Round Diagonal Corner of Rectangle 9">
              <a:extLst>
                <a:ext uri="{FF2B5EF4-FFF2-40B4-BE49-F238E27FC236}">
                  <a16:creationId xmlns:a16="http://schemas.microsoft.com/office/drawing/2014/main" id="{F392BA7D-0F4C-D7E9-E3FE-6EF5B905A92F}"/>
                </a:ext>
              </a:extLst>
            </p:cNvPr>
            <p:cNvSpPr/>
            <p:nvPr/>
          </p:nvSpPr>
          <p:spPr>
            <a:xfrm>
              <a:off x="468948" y="1710616"/>
              <a:ext cx="6453497" cy="1259042"/>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83AAEA8-8C00-54EE-DA10-02F09FA762E7}"/>
                </a:ext>
              </a:extLst>
            </p:cNvPr>
            <p:cNvSpPr txBox="1"/>
            <p:nvPr/>
          </p:nvSpPr>
          <p:spPr>
            <a:xfrm>
              <a:off x="666358" y="1827442"/>
              <a:ext cx="6090760" cy="1015663"/>
            </a:xfrm>
            <a:prstGeom prst="rect">
              <a:avLst/>
            </a:prstGeom>
            <a:noFill/>
          </p:spPr>
          <p:txBody>
            <a:bodyPr wrap="square" rtlCol="0">
              <a:spAutoFit/>
            </a:bodyPr>
            <a:lstStyle/>
            <a:p>
              <a:r>
                <a:rPr lang="en-US" sz="2000" b="1">
                  <a:solidFill>
                    <a:schemeClr val="bg1"/>
                  </a:solidFill>
                  <a:latin typeface="Century Gothic" panose="020B0502020202020204" pitchFamily="34" charset="0"/>
                </a:rPr>
                <a:t>We believe the role of the National Autistic Society is to support all autistic individuals and their families to live a fulfilled life on their terms. </a:t>
              </a:r>
            </a:p>
          </p:txBody>
        </p:sp>
      </p:grpSp>
      <p:pic>
        <p:nvPicPr>
          <p:cNvPr id="6" name="Picture 5">
            <a:extLst>
              <a:ext uri="{FF2B5EF4-FFF2-40B4-BE49-F238E27FC236}">
                <a16:creationId xmlns:a16="http://schemas.microsoft.com/office/drawing/2014/main" id="{DF409E75-128B-0609-961F-C9C3D057C6F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8640" y="2372013"/>
            <a:ext cx="3432328" cy="2669588"/>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F80F1C3-7EC3-0954-7212-0EE064787354}"/>
              </a:ext>
            </a:extLst>
          </p:cNvPr>
          <p:cNvSpPr txBox="1"/>
          <p:nvPr/>
        </p:nvSpPr>
        <p:spPr>
          <a:xfrm>
            <a:off x="581241" y="3128812"/>
            <a:ext cx="11029517" cy="3016210"/>
          </a:xfrm>
          <a:prstGeom prst="rect">
            <a:avLst/>
          </a:prstGeom>
          <a:noFill/>
        </p:spPr>
        <p:txBody>
          <a:bodyPr wrap="square" lIns="91440" tIns="45720" rIns="91440" bIns="45720" rtlCol="0" anchor="t">
            <a:spAutoFit/>
          </a:bodyPr>
          <a:lstStyle/>
          <a:p>
            <a:pPr>
              <a:buClr>
                <a:srgbClr val="4203BF"/>
              </a:buClr>
            </a:pPr>
            <a:r>
              <a:rPr lang="en-US" sz="1900" b="1">
                <a:solidFill>
                  <a:srgbClr val="4203BF"/>
                </a:solidFill>
                <a:latin typeface="Century Gothic"/>
              </a:rPr>
              <a:t>So far, in 2025-26, we have:</a:t>
            </a:r>
            <a:endParaRPr lang="en-US" sz="1900" b="1">
              <a:solidFill>
                <a:srgbClr val="4203BF"/>
              </a:solidFill>
              <a:cs typeface="Calibri"/>
            </a:endParaRPr>
          </a:p>
          <a:p>
            <a:pPr marL="285750" indent="-285750">
              <a:buClr>
                <a:srgbClr val="4203BF"/>
              </a:buClr>
              <a:buFont typeface="Arial" panose="020B0604020202020204" pitchFamily="34" charset="0"/>
              <a:buChar char="•"/>
            </a:pPr>
            <a:r>
              <a:rPr lang="en-GB" sz="1900">
                <a:solidFill>
                  <a:srgbClr val="4203BF"/>
                </a:solidFill>
                <a:latin typeface="Century Gothic"/>
              </a:rPr>
              <a:t>updated our 'What is autism?' webpages and core materials</a:t>
            </a:r>
          </a:p>
          <a:p>
            <a:pPr marL="285750" indent="-285750">
              <a:buFont typeface="Arial" panose="020B0604020202020204" pitchFamily="34" charset="0"/>
              <a:buChar char="•"/>
            </a:pPr>
            <a:r>
              <a:rPr lang="en-GB" sz="1900">
                <a:solidFill>
                  <a:srgbClr val="4203BF"/>
                </a:solidFill>
                <a:latin typeface="Century Gothic" panose="020B0502020202020204" pitchFamily="34" charset="0"/>
              </a:rPr>
              <a:t>improved our Autism Services Directory experience </a:t>
            </a:r>
            <a:br>
              <a:rPr lang="en-GB" sz="1900">
                <a:solidFill>
                  <a:srgbClr val="4203BF"/>
                </a:solidFill>
                <a:latin typeface="Century Gothic" panose="020B0502020202020204" pitchFamily="34" charset="0"/>
              </a:rPr>
            </a:br>
            <a:r>
              <a:rPr lang="en-GB" sz="1900">
                <a:solidFill>
                  <a:srgbClr val="4203BF"/>
                </a:solidFill>
                <a:latin typeface="Century Gothic" panose="020B0502020202020204" pitchFamily="34" charset="0"/>
              </a:rPr>
              <a:t>for autistic people, families and service providers, </a:t>
            </a:r>
            <a:br>
              <a:rPr lang="en-GB" sz="1900">
                <a:solidFill>
                  <a:srgbClr val="4203BF"/>
                </a:solidFill>
                <a:latin typeface="Century Gothic" panose="020B0502020202020204" pitchFamily="34" charset="0"/>
              </a:rPr>
            </a:br>
            <a:r>
              <a:rPr lang="en-GB" sz="1900">
                <a:solidFill>
                  <a:srgbClr val="4203BF"/>
                </a:solidFill>
                <a:latin typeface="Century Gothic" panose="020B0502020202020204" pitchFamily="34" charset="0"/>
              </a:rPr>
              <a:t>and increased the services listed. </a:t>
            </a:r>
          </a:p>
          <a:p>
            <a:pPr marL="285750" indent="-285750">
              <a:buFont typeface="Arial" panose="020B0604020202020204" pitchFamily="34" charset="0"/>
              <a:buChar char="•"/>
            </a:pPr>
            <a:endParaRPr lang="en-GB" sz="1900">
              <a:solidFill>
                <a:srgbClr val="4203BF"/>
              </a:solidFill>
              <a:latin typeface="Century Gothic" panose="020B0502020202020204" pitchFamily="34" charset="0"/>
            </a:endParaRPr>
          </a:p>
          <a:p>
            <a:r>
              <a:rPr lang="en-US" sz="1900" b="1">
                <a:solidFill>
                  <a:srgbClr val="4203BF"/>
                </a:solidFill>
                <a:latin typeface="Century Gothic"/>
              </a:rPr>
              <a:t>And we plan to: </a:t>
            </a:r>
          </a:p>
          <a:p>
            <a:pPr marL="285750" lvl="0" indent="-285750">
              <a:buClr>
                <a:srgbClr val="4203BF"/>
              </a:buClr>
              <a:buSzPct val="100000"/>
              <a:buFont typeface="Arial" panose="020B0604020202020204" pitchFamily="34" charset="0"/>
              <a:buChar char="•"/>
              <a:tabLst>
                <a:tab pos="457200" algn="l"/>
              </a:tabLst>
            </a:pP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launch a new education hub of information and resources</a:t>
            </a:r>
            <a:endParaRPr lang="en-GB" sz="1900">
              <a:solidFill>
                <a:srgbClr val="4203BF"/>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Aft>
                <a:spcPts val="800"/>
              </a:spcAft>
              <a:buClr>
                <a:srgbClr val="4203BF"/>
              </a:buClr>
              <a:buSzPct val="100000"/>
              <a:buFont typeface="Arial" panose="020B0604020202020204" pitchFamily="34" charset="0"/>
              <a:buChar char="•"/>
              <a:tabLst>
                <a:tab pos="457200" algn="l"/>
              </a:tabLst>
            </a:pP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develop and launch Ask Ash – an interactive digital tool to help people navigate our autism information and to direct those most in need to one-to-one support.</a:t>
            </a:r>
            <a:endParaRPr lang="en-US" sz="1900">
              <a:solidFill>
                <a:srgbClr val="4203BF"/>
              </a:solidFill>
              <a:latin typeface="Century Gothic" panose="020B0502020202020204" pitchFamily="34" charset="0"/>
            </a:endParaRPr>
          </a:p>
        </p:txBody>
      </p:sp>
    </p:spTree>
    <p:extLst>
      <p:ext uri="{BB962C8B-B14F-4D97-AF65-F5344CB8AC3E}">
        <p14:creationId xmlns:p14="http://schemas.microsoft.com/office/powerpoint/2010/main" val="334866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1A094-3F72-7763-196E-44143EE6F94A}"/>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F55BCB2C-23B3-BE2A-0F20-037BD99102F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79368" y="2053965"/>
            <a:ext cx="4355802" cy="4355802"/>
          </a:xfrm>
          <a:custGeom>
            <a:avLst/>
            <a:gdLst>
              <a:gd name="connsiteX0" fmla="*/ 2072953 w 4145906"/>
              <a:gd name="connsiteY0" fmla="*/ 0 h 4145906"/>
              <a:gd name="connsiteX1" fmla="*/ 4145906 w 4145906"/>
              <a:gd name="connsiteY1" fmla="*/ 2072953 h 4145906"/>
              <a:gd name="connsiteX2" fmla="*/ 4145906 w 4145906"/>
              <a:gd name="connsiteY2" fmla="*/ 4145906 h 4145906"/>
              <a:gd name="connsiteX3" fmla="*/ 2072953 w 4145906"/>
              <a:gd name="connsiteY3" fmla="*/ 4145906 h 4145906"/>
              <a:gd name="connsiteX4" fmla="*/ 0 w 4145906"/>
              <a:gd name="connsiteY4" fmla="*/ 2072953 h 4145906"/>
              <a:gd name="connsiteX5" fmla="*/ 2072953 w 4145906"/>
              <a:gd name="connsiteY5" fmla="*/ 0 h 41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5906" h="4145906">
                <a:moveTo>
                  <a:pt x="2072953" y="0"/>
                </a:moveTo>
                <a:cubicBezTo>
                  <a:pt x="3217804" y="0"/>
                  <a:pt x="4145906" y="928103"/>
                  <a:pt x="4145906" y="2072953"/>
                </a:cubicBezTo>
                <a:lnTo>
                  <a:pt x="4145906" y="4145906"/>
                </a:lnTo>
                <a:lnTo>
                  <a:pt x="2072953" y="4145906"/>
                </a:lnTo>
                <a:cubicBezTo>
                  <a:pt x="928103" y="4145906"/>
                  <a:pt x="0" y="3217804"/>
                  <a:pt x="0" y="2072953"/>
                </a:cubicBezTo>
                <a:cubicBezTo>
                  <a:pt x="0" y="928103"/>
                  <a:pt x="928103" y="0"/>
                  <a:pt x="2072953" y="0"/>
                </a:cubicBezTo>
                <a:close/>
              </a:path>
            </a:pathLst>
          </a:custGeom>
        </p:spPr>
      </p:pic>
      <p:sp>
        <p:nvSpPr>
          <p:cNvPr id="2" name="Title 1">
            <a:extLst>
              <a:ext uri="{FF2B5EF4-FFF2-40B4-BE49-F238E27FC236}">
                <a16:creationId xmlns:a16="http://schemas.microsoft.com/office/drawing/2014/main" id="{317AC8ED-64E1-1D5D-149A-B78C267FEB27}"/>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Belief 1: </a:t>
            </a:r>
            <a:r>
              <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Support</a:t>
            </a:r>
          </a:p>
        </p:txBody>
      </p:sp>
      <p:grpSp>
        <p:nvGrpSpPr>
          <p:cNvPr id="11" name="Group 10">
            <a:extLst>
              <a:ext uri="{FF2B5EF4-FFF2-40B4-BE49-F238E27FC236}">
                <a16:creationId xmlns:a16="http://schemas.microsoft.com/office/drawing/2014/main" id="{31E12B67-616F-6517-2B1D-415C286855A7}"/>
              </a:ext>
              <a:ext uri="{C183D7F6-B498-43B3-948B-1728B52AA6E4}">
                <adec:decorative xmlns:adec="http://schemas.microsoft.com/office/drawing/2017/decorative" val="1"/>
              </a:ext>
            </a:extLst>
          </p:cNvPr>
          <p:cNvGrpSpPr/>
          <p:nvPr/>
        </p:nvGrpSpPr>
        <p:grpSpPr>
          <a:xfrm>
            <a:off x="581242" y="1662490"/>
            <a:ext cx="6453497" cy="1259042"/>
            <a:chOff x="468948" y="1710616"/>
            <a:chExt cx="6453497" cy="1259042"/>
          </a:xfrm>
        </p:grpSpPr>
        <p:sp>
          <p:nvSpPr>
            <p:cNvPr id="10" name="Round Diagonal Corner of Rectangle 9">
              <a:extLst>
                <a:ext uri="{FF2B5EF4-FFF2-40B4-BE49-F238E27FC236}">
                  <a16:creationId xmlns:a16="http://schemas.microsoft.com/office/drawing/2014/main" id="{BE8137AE-6351-E03B-DF0B-AB150716477A}"/>
                </a:ext>
              </a:extLst>
            </p:cNvPr>
            <p:cNvSpPr/>
            <p:nvPr/>
          </p:nvSpPr>
          <p:spPr>
            <a:xfrm>
              <a:off x="468948" y="1710616"/>
              <a:ext cx="6453497" cy="1259042"/>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7D0607D-0B14-8054-1FC1-3C421D9D9ACA}"/>
                </a:ext>
              </a:extLst>
            </p:cNvPr>
            <p:cNvSpPr txBox="1"/>
            <p:nvPr/>
          </p:nvSpPr>
          <p:spPr>
            <a:xfrm>
              <a:off x="666358" y="1827442"/>
              <a:ext cx="6090760" cy="1015663"/>
            </a:xfrm>
            <a:prstGeom prst="rect">
              <a:avLst/>
            </a:prstGeom>
            <a:noFill/>
          </p:spPr>
          <p:txBody>
            <a:bodyPr wrap="square" rtlCol="0">
              <a:spAutoFit/>
            </a:bodyPr>
            <a:lstStyle/>
            <a:p>
              <a:r>
                <a:rPr lang="en-US" sz="2000" b="1">
                  <a:solidFill>
                    <a:schemeClr val="bg1"/>
                  </a:solidFill>
                  <a:latin typeface="Century Gothic" panose="020B0502020202020204" pitchFamily="34" charset="0"/>
                </a:rPr>
                <a:t>We believe the role of the National Autistic Society is to support all autistic individuals and their families to live a fulfilled life on their terms.</a:t>
              </a:r>
            </a:p>
          </p:txBody>
        </p:sp>
      </p:grpSp>
      <p:sp>
        <p:nvSpPr>
          <p:cNvPr id="9" name="TextBox 8">
            <a:extLst>
              <a:ext uri="{FF2B5EF4-FFF2-40B4-BE49-F238E27FC236}">
                <a16:creationId xmlns:a16="http://schemas.microsoft.com/office/drawing/2014/main" id="{FE9ECD98-3F29-88AF-B237-A81034B32833}"/>
              </a:ext>
            </a:extLst>
          </p:cNvPr>
          <p:cNvSpPr txBox="1"/>
          <p:nvPr/>
        </p:nvSpPr>
        <p:spPr>
          <a:xfrm>
            <a:off x="581241" y="3128812"/>
            <a:ext cx="11029517" cy="3431709"/>
          </a:xfrm>
          <a:prstGeom prst="rect">
            <a:avLst/>
          </a:prstGeom>
          <a:noFill/>
        </p:spPr>
        <p:txBody>
          <a:bodyPr wrap="square" rtlCol="0">
            <a:spAutoFit/>
          </a:bodyPr>
          <a:lstStyle/>
          <a:p>
            <a:pPr>
              <a:buClr>
                <a:srgbClr val="4203BF"/>
              </a:buClr>
            </a:pPr>
            <a:r>
              <a:rPr lang="en-US" sz="1900" b="1">
                <a:solidFill>
                  <a:srgbClr val="4203BF"/>
                </a:solidFill>
                <a:latin typeface="Century Gothic"/>
              </a:rPr>
              <a:t>So far, in 2025-26, we have:</a:t>
            </a:r>
            <a:endParaRPr lang="en-US" sz="1900" b="1">
              <a:solidFill>
                <a:srgbClr val="4203BF"/>
              </a:solidFill>
              <a:cs typeface="Calibri"/>
            </a:endParaRPr>
          </a:p>
          <a:p>
            <a:pPr marL="342900" indent="-342900">
              <a:lnSpc>
                <a:spcPct val="100000"/>
              </a:lnSpc>
              <a:buFont typeface="Arial" panose="020B0604020202020204" pitchFamily="34" charset="0"/>
              <a:buChar char="•"/>
            </a:pPr>
            <a:r>
              <a:rPr lang="en-US" sz="2000">
                <a:solidFill>
                  <a:srgbClr val="4203BF"/>
                </a:solidFill>
                <a:latin typeface="Century Gothic"/>
              </a:rPr>
              <a:t>built and equipped our new autism centre </a:t>
            </a:r>
            <a:br>
              <a:rPr lang="en-US" sz="2000">
                <a:solidFill>
                  <a:srgbClr val="4203BF"/>
                </a:solidFill>
                <a:latin typeface="Century Gothic"/>
              </a:rPr>
            </a:br>
            <a:r>
              <a:rPr lang="en-US" sz="2000">
                <a:solidFill>
                  <a:srgbClr val="4203BF"/>
                </a:solidFill>
                <a:latin typeface="Century Gothic"/>
              </a:rPr>
              <a:t>in Randalstown in Northern Ireland. </a:t>
            </a:r>
            <a:endParaRPr lang="en-US" sz="2000">
              <a:cs typeface="Calibri" panose="020F0502020204030204"/>
            </a:endParaRPr>
          </a:p>
          <a:p>
            <a:pPr marL="285750" indent="-285750">
              <a:buFont typeface="Arial" panose="020B0604020202020204" pitchFamily="34" charset="0"/>
              <a:buChar char="•"/>
            </a:pPr>
            <a:endParaRPr lang="en-GB" sz="1900">
              <a:solidFill>
                <a:srgbClr val="4203BF"/>
              </a:solidFill>
              <a:latin typeface="Century Gothic" panose="020B0502020202020204" pitchFamily="34" charset="0"/>
            </a:endParaRPr>
          </a:p>
          <a:p>
            <a:r>
              <a:rPr lang="en-US" sz="1900" b="1">
                <a:solidFill>
                  <a:srgbClr val="4203BF"/>
                </a:solidFill>
                <a:latin typeface="Century Gothic"/>
              </a:rPr>
              <a:t>And we plan to: </a:t>
            </a:r>
          </a:p>
          <a:p>
            <a:pPr marL="342900" indent="-342900">
              <a:lnSpc>
                <a:spcPct val="100000"/>
              </a:lnSpc>
              <a:buClr>
                <a:srgbClr val="4203BF"/>
              </a:buClr>
              <a:buFont typeface="Arial" panose="020B0604020202020204" pitchFamily="34" charset="0"/>
              <a:buChar char="•"/>
            </a:pPr>
            <a: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t>deliver our 'What's next?' - pre- and post-</a:t>
            </a:r>
            <a:b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br>
            <a: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t>diagnostic support for more than 500 adults </a:t>
            </a:r>
            <a:b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br>
            <a: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t>in Scotland </a:t>
            </a:r>
          </a:p>
          <a:p>
            <a:pPr marL="342900" indent="-342900">
              <a:lnSpc>
                <a:spcPct val="100000"/>
              </a:lnSpc>
              <a:buClr>
                <a:srgbClr val="4203BF"/>
              </a:buClr>
              <a:buFont typeface="Arial" panose="020B0604020202020204" pitchFamily="34" charset="0"/>
              <a:buChar char="•"/>
            </a:pPr>
            <a: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t>run our Moving Forward programme, delivering </a:t>
            </a:r>
            <a:b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br>
            <a: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t>support to 180 autistic young people from </a:t>
            </a:r>
            <a:b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br>
            <a:r>
              <a:rPr lang="en-GB" sz="2000">
                <a:solidFill>
                  <a:srgbClr val="4203BF"/>
                </a:solidFill>
                <a:latin typeface="Century Gothic" panose="020B0502020202020204" pitchFamily="34" charset="0"/>
                <a:ea typeface="Calibri" panose="020F0502020204030204" pitchFamily="34" charset="0"/>
                <a:cs typeface="Calibri" panose="020F0502020204030204" pitchFamily="34" charset="0"/>
              </a:rPr>
              <a:t>disadvantaged parts of Scotland.   </a:t>
            </a:r>
            <a:endParaRPr lang="en-GB">
              <a:solidFill>
                <a:srgbClr val="4203B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314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188D7-EA2B-D819-5549-D6602954B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0DF50-87EE-096C-4544-CB8BA65DC134}"/>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Belief 2: </a:t>
            </a:r>
            <a:r>
              <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Influence</a:t>
            </a:r>
          </a:p>
        </p:txBody>
      </p:sp>
      <p:grpSp>
        <p:nvGrpSpPr>
          <p:cNvPr id="11" name="Group 10">
            <a:extLst>
              <a:ext uri="{FF2B5EF4-FFF2-40B4-BE49-F238E27FC236}">
                <a16:creationId xmlns:a16="http://schemas.microsoft.com/office/drawing/2014/main" id="{426C6224-9B13-B417-AF7B-2F61AEE8BF89}"/>
              </a:ext>
              <a:ext uri="{C183D7F6-B498-43B3-948B-1728B52AA6E4}">
                <adec:decorative xmlns:adec="http://schemas.microsoft.com/office/drawing/2017/decorative" val="1"/>
              </a:ext>
            </a:extLst>
          </p:cNvPr>
          <p:cNvGrpSpPr/>
          <p:nvPr/>
        </p:nvGrpSpPr>
        <p:grpSpPr>
          <a:xfrm>
            <a:off x="581242" y="1662490"/>
            <a:ext cx="6453497" cy="1259042"/>
            <a:chOff x="468948" y="1710616"/>
            <a:chExt cx="6453497" cy="1259042"/>
          </a:xfrm>
        </p:grpSpPr>
        <p:sp>
          <p:nvSpPr>
            <p:cNvPr id="10" name="Round Diagonal Corner of Rectangle 9">
              <a:extLst>
                <a:ext uri="{FF2B5EF4-FFF2-40B4-BE49-F238E27FC236}">
                  <a16:creationId xmlns:a16="http://schemas.microsoft.com/office/drawing/2014/main" id="{314ED1CD-D50F-877C-246B-DAA0530482EB}"/>
                </a:ext>
              </a:extLst>
            </p:cNvPr>
            <p:cNvSpPr/>
            <p:nvPr/>
          </p:nvSpPr>
          <p:spPr>
            <a:xfrm>
              <a:off x="468948" y="1710616"/>
              <a:ext cx="6453497" cy="1259042"/>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6024B3-8A09-E75C-A8EA-4CB65FE58703}"/>
                </a:ext>
              </a:extLst>
            </p:cNvPr>
            <p:cNvSpPr txBox="1"/>
            <p:nvPr/>
          </p:nvSpPr>
          <p:spPr>
            <a:xfrm>
              <a:off x="666358" y="1827442"/>
              <a:ext cx="6090760" cy="1015663"/>
            </a:xfrm>
            <a:prstGeom prst="rect">
              <a:avLst/>
            </a:prstGeom>
            <a:noFill/>
          </p:spPr>
          <p:txBody>
            <a:bodyPr wrap="square" rtlCol="0">
              <a:spAutoFit/>
            </a:bodyPr>
            <a:lstStyle/>
            <a:p>
              <a:r>
                <a:rPr lang="en-US" sz="2000" b="1">
                  <a:solidFill>
                    <a:schemeClr val="bg1"/>
                  </a:solidFill>
                  <a:latin typeface="Century Gothic" panose="020B0502020202020204" pitchFamily="34" charset="0"/>
                </a:rPr>
                <a:t>We believe the role of the National Autistic Society is to influence and collaborate with others to improve standards and adjustments. </a:t>
              </a:r>
            </a:p>
          </p:txBody>
        </p:sp>
      </p:grpSp>
      <p:sp>
        <p:nvSpPr>
          <p:cNvPr id="9" name="TextBox 8">
            <a:extLst>
              <a:ext uri="{FF2B5EF4-FFF2-40B4-BE49-F238E27FC236}">
                <a16:creationId xmlns:a16="http://schemas.microsoft.com/office/drawing/2014/main" id="{9472DBBD-8D70-8E9D-6112-E4D6AD776B07}"/>
              </a:ext>
            </a:extLst>
          </p:cNvPr>
          <p:cNvSpPr txBox="1"/>
          <p:nvPr/>
        </p:nvSpPr>
        <p:spPr>
          <a:xfrm>
            <a:off x="581242" y="3128812"/>
            <a:ext cx="6331580" cy="2508379"/>
          </a:xfrm>
          <a:prstGeom prst="rect">
            <a:avLst/>
          </a:prstGeom>
          <a:noFill/>
        </p:spPr>
        <p:txBody>
          <a:bodyPr wrap="square" rtlCol="0">
            <a:spAutoFit/>
          </a:bodyPr>
          <a:lstStyle/>
          <a:p>
            <a:pPr>
              <a:buClr>
                <a:srgbClr val="4203BF"/>
              </a:buClr>
            </a:pPr>
            <a:r>
              <a:rPr lang="en-US" sz="1900" b="1">
                <a:solidFill>
                  <a:srgbClr val="4203BF"/>
                </a:solidFill>
                <a:latin typeface="Century Gothic"/>
              </a:rPr>
              <a:t>So far, in 2025-26, we have:</a:t>
            </a:r>
            <a:endParaRPr lang="en-US" sz="1900" b="1">
              <a:solidFill>
                <a:srgbClr val="4203BF"/>
              </a:solidFill>
              <a:cs typeface="Calibri"/>
            </a:endParaRPr>
          </a:p>
          <a:p>
            <a:pPr marL="342900" indent="-342900">
              <a:buFont typeface="Arial" panose="020B0604020202020204" pitchFamily="34" charset="0"/>
              <a:buChar char="•"/>
            </a:pPr>
            <a:r>
              <a:rPr lang="en-US" sz="2000">
                <a:solidFill>
                  <a:srgbClr val="4203BF"/>
                </a:solidFill>
                <a:latin typeface="Century Gothic"/>
              </a:rPr>
              <a:t>launched updated training materials, including refreshed e-learning modules and manuals. </a:t>
            </a:r>
          </a:p>
          <a:p>
            <a:pPr marL="285750" indent="-285750">
              <a:buFont typeface="Arial" panose="020B0604020202020204" pitchFamily="34" charset="0"/>
              <a:buChar char="•"/>
            </a:pPr>
            <a:endParaRPr lang="en-GB" sz="1900">
              <a:solidFill>
                <a:srgbClr val="4203BF"/>
              </a:solidFill>
              <a:latin typeface="Century Gothic" panose="020B0502020202020204" pitchFamily="34" charset="0"/>
            </a:endParaRPr>
          </a:p>
          <a:p>
            <a:r>
              <a:rPr lang="en-US" sz="1900" b="1">
                <a:solidFill>
                  <a:srgbClr val="4203BF"/>
                </a:solidFill>
                <a:latin typeface="Century Gothic"/>
              </a:rPr>
              <a:t>And we plan to: </a:t>
            </a:r>
          </a:p>
          <a:p>
            <a:pPr marL="342900" indent="-342900">
              <a:lnSpc>
                <a:spcPct val="100000"/>
              </a:lnSpc>
              <a:spcBef>
                <a:spcPts val="0"/>
              </a:spcBef>
              <a:buFont typeface="Arial" panose="020B0604020202020204" pitchFamily="34" charset="0"/>
              <a:buChar char="•"/>
              <a:defRPr/>
            </a:pPr>
            <a:r>
              <a:rPr lang="en-GB" sz="2000">
                <a:solidFill>
                  <a:srgbClr val="4203BF"/>
                </a:solidFill>
                <a:latin typeface="Century Gothic" panose="020B0502020202020204" pitchFamily="34" charset="0"/>
              </a:rPr>
              <a:t>deliver an online Professionals’ Conference </a:t>
            </a:r>
            <a:br>
              <a:rPr lang="en-GB" sz="2000">
                <a:solidFill>
                  <a:srgbClr val="4203BF"/>
                </a:solidFill>
                <a:latin typeface="Century Gothic" panose="020B0502020202020204" pitchFamily="34" charset="0"/>
              </a:rPr>
            </a:br>
            <a:r>
              <a:rPr lang="en-GB" sz="2000">
                <a:solidFill>
                  <a:srgbClr val="4203BF"/>
                </a:solidFill>
                <a:latin typeface="Century Gothic" panose="020B0502020202020204" pitchFamily="34" charset="0"/>
              </a:rPr>
              <a:t>on the theme of ‘Rethinking support through </a:t>
            </a:r>
            <a:br>
              <a:rPr lang="en-GB" sz="2000">
                <a:solidFill>
                  <a:srgbClr val="4203BF"/>
                </a:solidFill>
                <a:latin typeface="Century Gothic" panose="020B0502020202020204" pitchFamily="34" charset="0"/>
              </a:rPr>
            </a:br>
            <a:r>
              <a:rPr lang="en-GB" sz="2000">
                <a:solidFill>
                  <a:srgbClr val="4203BF"/>
                </a:solidFill>
                <a:latin typeface="Century Gothic" panose="020B0502020202020204" pitchFamily="34" charset="0"/>
              </a:rPr>
              <a:t>neuroinclusive practice’.</a:t>
            </a:r>
          </a:p>
        </p:txBody>
      </p:sp>
      <p:pic>
        <p:nvPicPr>
          <p:cNvPr id="5" name="Picture 4">
            <a:extLst>
              <a:ext uri="{FF2B5EF4-FFF2-40B4-BE49-F238E27FC236}">
                <a16:creationId xmlns:a16="http://schemas.microsoft.com/office/drawing/2014/main" id="{DE7B0CCB-0124-D3CE-52B0-28EB13B669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50631" y="1854347"/>
            <a:ext cx="1636880" cy="2264351"/>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5BF98EB-307C-BF22-B056-2A24017249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43040" y="1854347"/>
            <a:ext cx="1592246" cy="226435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CAEECC6-4404-87C6-801E-AE1A927C697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66825" y="4242285"/>
            <a:ext cx="1621157" cy="22997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39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4F33-9C48-8DC5-2289-02F68B1240E5}"/>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Belief 2: </a:t>
            </a:r>
            <a:r>
              <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Influence</a:t>
            </a:r>
          </a:p>
        </p:txBody>
      </p:sp>
      <p:grpSp>
        <p:nvGrpSpPr>
          <p:cNvPr id="3" name="Group 2">
            <a:extLst>
              <a:ext uri="{FF2B5EF4-FFF2-40B4-BE49-F238E27FC236}">
                <a16:creationId xmlns:a16="http://schemas.microsoft.com/office/drawing/2014/main" id="{D74F907E-BC7D-72D2-62BC-94240BCC4431}"/>
              </a:ext>
              <a:ext uri="{C183D7F6-B498-43B3-948B-1728B52AA6E4}">
                <adec:decorative xmlns:adec="http://schemas.microsoft.com/office/drawing/2017/decorative" val="1"/>
              </a:ext>
            </a:extLst>
          </p:cNvPr>
          <p:cNvGrpSpPr/>
          <p:nvPr/>
        </p:nvGrpSpPr>
        <p:grpSpPr>
          <a:xfrm>
            <a:off x="581242" y="1662490"/>
            <a:ext cx="6453497" cy="1259042"/>
            <a:chOff x="468948" y="1710616"/>
            <a:chExt cx="6453497" cy="1259042"/>
          </a:xfrm>
        </p:grpSpPr>
        <p:sp>
          <p:nvSpPr>
            <p:cNvPr id="4" name="Round Diagonal Corner of Rectangle 3">
              <a:extLst>
                <a:ext uri="{FF2B5EF4-FFF2-40B4-BE49-F238E27FC236}">
                  <a16:creationId xmlns:a16="http://schemas.microsoft.com/office/drawing/2014/main" id="{5C2EBDC5-E563-F838-71F5-04C6CCE8DB1C}"/>
                </a:ext>
              </a:extLst>
            </p:cNvPr>
            <p:cNvSpPr/>
            <p:nvPr/>
          </p:nvSpPr>
          <p:spPr>
            <a:xfrm>
              <a:off x="468948" y="1710616"/>
              <a:ext cx="6453497" cy="1259042"/>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2E7E1B-DC43-3F30-243E-CC705C2A299E}"/>
                </a:ext>
              </a:extLst>
            </p:cNvPr>
            <p:cNvSpPr txBox="1"/>
            <p:nvPr/>
          </p:nvSpPr>
          <p:spPr>
            <a:xfrm>
              <a:off x="666358" y="1827442"/>
              <a:ext cx="6090760" cy="1015663"/>
            </a:xfrm>
            <a:prstGeom prst="rect">
              <a:avLst/>
            </a:prstGeom>
            <a:noFill/>
          </p:spPr>
          <p:txBody>
            <a:bodyPr wrap="square" rtlCol="0">
              <a:spAutoFit/>
            </a:bodyPr>
            <a:lstStyle/>
            <a:p>
              <a:r>
                <a:rPr lang="en-US" sz="2000" b="1">
                  <a:solidFill>
                    <a:schemeClr val="bg1"/>
                  </a:solidFill>
                  <a:latin typeface="Century Gothic" panose="020B0502020202020204" pitchFamily="34" charset="0"/>
                </a:rPr>
                <a:t>We believe the role of the National Autistic Society is to influence and collaborate with others to improve standards and adjustments. </a:t>
              </a:r>
            </a:p>
          </p:txBody>
        </p:sp>
      </p:grpSp>
      <p:sp>
        <p:nvSpPr>
          <p:cNvPr id="6" name="TextBox 5">
            <a:extLst>
              <a:ext uri="{FF2B5EF4-FFF2-40B4-BE49-F238E27FC236}">
                <a16:creationId xmlns:a16="http://schemas.microsoft.com/office/drawing/2014/main" id="{480CBA7E-C0D2-5DB7-AFF7-051A9CA618D9}"/>
              </a:ext>
            </a:extLst>
          </p:cNvPr>
          <p:cNvSpPr txBox="1"/>
          <p:nvPr/>
        </p:nvSpPr>
        <p:spPr>
          <a:xfrm>
            <a:off x="581242" y="3128812"/>
            <a:ext cx="6331580" cy="3411190"/>
          </a:xfrm>
          <a:prstGeom prst="rect">
            <a:avLst/>
          </a:prstGeom>
          <a:noFill/>
        </p:spPr>
        <p:txBody>
          <a:bodyPr wrap="square" rtlCol="0">
            <a:spAutoFit/>
          </a:bodyPr>
          <a:lstStyle/>
          <a:p>
            <a:pPr>
              <a:buClr>
                <a:srgbClr val="4203BF"/>
              </a:buClr>
            </a:pPr>
            <a:r>
              <a:rPr lang="en-US" sz="1900" b="1">
                <a:solidFill>
                  <a:srgbClr val="4203BF"/>
                </a:solidFill>
                <a:latin typeface="Century Gothic"/>
              </a:rPr>
              <a:t>So far, in 2025-26, we have:</a:t>
            </a:r>
            <a:endParaRPr lang="en-US" sz="1900" b="1">
              <a:solidFill>
                <a:srgbClr val="4203BF"/>
              </a:solidFill>
              <a:cs typeface="Calibri"/>
            </a:endParaRPr>
          </a:p>
          <a:p>
            <a:pPr marL="342900" lvl="0" indent="-342900">
              <a:buFont typeface="Arial" panose="020B0604020202020204" pitchFamily="34" charset="0"/>
              <a:buChar char="•"/>
            </a:pP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worked with three new potential sites for Cullum Centres in Norfolk and East Sussex</a:t>
            </a:r>
          </a:p>
          <a:p>
            <a:pPr marL="342900" lvl="0" indent="-342900">
              <a:buFont typeface="Arial" panose="020B0604020202020204" pitchFamily="34" charset="0"/>
              <a:buChar char="•"/>
            </a:pP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celebrated the 60</a:t>
            </a:r>
            <a:r>
              <a:rPr lang="en-GB" sz="1900" baseline="30000">
                <a:solidFill>
                  <a:srgbClr val="4203BF"/>
                </a:solidFill>
                <a:latin typeface="Century Gothic" panose="020B0502020202020204" pitchFamily="34" charset="0"/>
                <a:ea typeface="Calibri" panose="020F0502020204030204" pitchFamily="34" charset="0"/>
                <a:cs typeface="Calibri" panose="020F0502020204030204" pitchFamily="34" charset="0"/>
              </a:rPr>
              <a:t>th</a:t>
            </a: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 anniversary for our Sybil Elgar School and the 50</a:t>
            </a:r>
            <a:r>
              <a:rPr lang="en-GB" sz="1900" baseline="30000">
                <a:solidFill>
                  <a:srgbClr val="4203BF"/>
                </a:solidFill>
                <a:latin typeface="Century Gothic" panose="020B0502020202020204" pitchFamily="34" charset="0"/>
                <a:ea typeface="Calibri" panose="020F0502020204030204" pitchFamily="34" charset="0"/>
                <a:cs typeface="Calibri" panose="020F0502020204030204" pitchFamily="34" charset="0"/>
              </a:rPr>
              <a:t>th</a:t>
            </a: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 of Radlett Lodge. </a:t>
            </a:r>
          </a:p>
          <a:p>
            <a:pPr marL="285750" indent="-285750">
              <a:buFont typeface="Arial" panose="020B0604020202020204" pitchFamily="34" charset="0"/>
              <a:buChar char="•"/>
            </a:pPr>
            <a:endParaRPr lang="en-GB" sz="1900">
              <a:solidFill>
                <a:srgbClr val="4203BF"/>
              </a:solidFill>
              <a:latin typeface="Century Gothic" panose="020B0502020202020204" pitchFamily="34" charset="0"/>
            </a:endParaRPr>
          </a:p>
          <a:p>
            <a:r>
              <a:rPr lang="en-US" sz="1900" b="1">
                <a:solidFill>
                  <a:srgbClr val="4203BF"/>
                </a:solidFill>
                <a:latin typeface="Century Gothic"/>
              </a:rPr>
              <a:t>And we plan to: </a:t>
            </a:r>
          </a:p>
          <a:p>
            <a:pPr marL="342900" indent="-342900">
              <a:buFont typeface="Arial" panose="020B0604020202020204" pitchFamily="34" charset="0"/>
              <a:buChar char="•"/>
            </a:pPr>
            <a:r>
              <a:rPr lang="en-GB" sz="1900">
                <a:solidFill>
                  <a:srgbClr val="4203BF"/>
                </a:solidFill>
                <a:latin typeface="Century Gothic" panose="020B0502020202020204" pitchFamily="34" charset="0"/>
                <a:ea typeface="Calibri" panose="020F0502020204030204" pitchFamily="34" charset="0"/>
                <a:cs typeface="Calibri" panose="020F0502020204030204" pitchFamily="34" charset="0"/>
              </a:rPr>
              <a:t>develop plans for an exciting redevelopment at our Robert Ogden School</a:t>
            </a:r>
          </a:p>
          <a:p>
            <a:pPr marL="342900" indent="-342900">
              <a:spcBef>
                <a:spcPts val="0"/>
              </a:spcBef>
              <a:buFont typeface="Arial" panose="020B0604020202020204" pitchFamily="34" charset="0"/>
              <a:buChar char="•"/>
              <a:defRPr/>
            </a:pPr>
            <a:r>
              <a:rPr lang="en-GB" sz="1900">
                <a:solidFill>
                  <a:srgbClr val="4203BF"/>
                </a:solidFill>
                <a:latin typeface="Century Gothic" panose="020B0502020202020204" pitchFamily="34" charset="0"/>
              </a:rPr>
              <a:t>roll out our Inclusive Spaces initiative to a wider range of mainstream schools.</a:t>
            </a:r>
            <a:endParaRPr lang="en-GB" sz="1900">
              <a:latin typeface="Century Gothic" panose="020B050202020202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A068639-2D6D-D4E3-7A85-150D175C271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79368" y="2053965"/>
            <a:ext cx="4355802" cy="4355802"/>
          </a:xfrm>
          <a:custGeom>
            <a:avLst/>
            <a:gdLst>
              <a:gd name="connsiteX0" fmla="*/ 2072953 w 4145906"/>
              <a:gd name="connsiteY0" fmla="*/ 0 h 4145906"/>
              <a:gd name="connsiteX1" fmla="*/ 4145906 w 4145906"/>
              <a:gd name="connsiteY1" fmla="*/ 2072953 h 4145906"/>
              <a:gd name="connsiteX2" fmla="*/ 4145906 w 4145906"/>
              <a:gd name="connsiteY2" fmla="*/ 4145906 h 4145906"/>
              <a:gd name="connsiteX3" fmla="*/ 2072953 w 4145906"/>
              <a:gd name="connsiteY3" fmla="*/ 4145906 h 4145906"/>
              <a:gd name="connsiteX4" fmla="*/ 0 w 4145906"/>
              <a:gd name="connsiteY4" fmla="*/ 2072953 h 4145906"/>
              <a:gd name="connsiteX5" fmla="*/ 2072953 w 4145906"/>
              <a:gd name="connsiteY5" fmla="*/ 0 h 41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5906" h="4145906">
                <a:moveTo>
                  <a:pt x="2072953" y="0"/>
                </a:moveTo>
                <a:cubicBezTo>
                  <a:pt x="3217804" y="0"/>
                  <a:pt x="4145906" y="928103"/>
                  <a:pt x="4145906" y="2072953"/>
                </a:cubicBezTo>
                <a:lnTo>
                  <a:pt x="4145906" y="4145906"/>
                </a:lnTo>
                <a:lnTo>
                  <a:pt x="2072953" y="4145906"/>
                </a:lnTo>
                <a:cubicBezTo>
                  <a:pt x="928103" y="4145906"/>
                  <a:pt x="0" y="3217804"/>
                  <a:pt x="0" y="2072953"/>
                </a:cubicBezTo>
                <a:cubicBezTo>
                  <a:pt x="0" y="928103"/>
                  <a:pt x="928103" y="0"/>
                  <a:pt x="2072953" y="0"/>
                </a:cubicBezTo>
                <a:close/>
              </a:path>
            </a:pathLst>
          </a:custGeom>
        </p:spPr>
      </p:pic>
    </p:spTree>
    <p:extLst>
      <p:ext uri="{BB962C8B-B14F-4D97-AF65-F5344CB8AC3E}">
        <p14:creationId xmlns:p14="http://schemas.microsoft.com/office/powerpoint/2010/main" val="75419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E25C9-AFB2-781E-84F4-EBF24E0ACAB1}"/>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Belief 3: </a:t>
            </a:r>
            <a:r>
              <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Transform</a:t>
            </a:r>
          </a:p>
        </p:txBody>
      </p:sp>
      <p:grpSp>
        <p:nvGrpSpPr>
          <p:cNvPr id="3" name="Group 2">
            <a:extLst>
              <a:ext uri="{FF2B5EF4-FFF2-40B4-BE49-F238E27FC236}">
                <a16:creationId xmlns:a16="http://schemas.microsoft.com/office/drawing/2014/main" id="{657AE3B2-1512-C922-9B96-9D2EE14C46D1}"/>
              </a:ext>
              <a:ext uri="{C183D7F6-B498-43B3-948B-1728B52AA6E4}">
                <adec:decorative xmlns:adec="http://schemas.microsoft.com/office/drawing/2017/decorative" val="1"/>
              </a:ext>
            </a:extLst>
          </p:cNvPr>
          <p:cNvGrpSpPr/>
          <p:nvPr/>
        </p:nvGrpSpPr>
        <p:grpSpPr>
          <a:xfrm>
            <a:off x="581243" y="1662489"/>
            <a:ext cx="5819558" cy="1594057"/>
            <a:chOff x="468949" y="1710615"/>
            <a:chExt cx="5819558" cy="1594057"/>
          </a:xfrm>
        </p:grpSpPr>
        <p:sp>
          <p:nvSpPr>
            <p:cNvPr id="4" name="Round Diagonal Corner of Rectangle 3">
              <a:extLst>
                <a:ext uri="{FF2B5EF4-FFF2-40B4-BE49-F238E27FC236}">
                  <a16:creationId xmlns:a16="http://schemas.microsoft.com/office/drawing/2014/main" id="{F4A98682-0F7E-812A-1FBA-01F4F64B1F90}"/>
                </a:ext>
              </a:extLst>
            </p:cNvPr>
            <p:cNvSpPr/>
            <p:nvPr/>
          </p:nvSpPr>
          <p:spPr>
            <a:xfrm>
              <a:off x="468949" y="1710615"/>
              <a:ext cx="5819558" cy="1594057"/>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108DCD-C9FA-3BD1-1E53-59E83725D223}"/>
                </a:ext>
              </a:extLst>
            </p:cNvPr>
            <p:cNvSpPr txBox="1"/>
            <p:nvPr/>
          </p:nvSpPr>
          <p:spPr>
            <a:xfrm>
              <a:off x="666358" y="1827442"/>
              <a:ext cx="5461727" cy="1323439"/>
            </a:xfrm>
            <a:prstGeom prst="rect">
              <a:avLst/>
            </a:prstGeom>
            <a:noFill/>
          </p:spPr>
          <p:txBody>
            <a:bodyPr wrap="square" rtlCol="0">
              <a:spAutoFit/>
            </a:bodyPr>
            <a:lstStyle/>
            <a:p>
              <a:r>
                <a:rPr lang="en-US" sz="2000" b="1">
                  <a:solidFill>
                    <a:schemeClr val="bg1"/>
                  </a:solidFill>
                  <a:latin typeface="Century Gothic" panose="020B0502020202020204" pitchFamily="34" charset="0"/>
                </a:rPr>
                <a:t>We believe the role of the National Autistic Society is to transform society by building understanding, acceptance and respect </a:t>
              </a:r>
              <a:br>
                <a:rPr lang="en-US" sz="2000" b="1">
                  <a:solidFill>
                    <a:schemeClr val="bg1"/>
                  </a:solidFill>
                  <a:latin typeface="Century Gothic" panose="020B0502020202020204" pitchFamily="34" charset="0"/>
                </a:rPr>
              </a:br>
              <a:r>
                <a:rPr lang="en-US" sz="2000" b="1">
                  <a:solidFill>
                    <a:schemeClr val="bg1"/>
                  </a:solidFill>
                  <a:latin typeface="Century Gothic" panose="020B0502020202020204" pitchFamily="34" charset="0"/>
                </a:rPr>
                <a:t>for all autistic people. </a:t>
              </a:r>
            </a:p>
          </p:txBody>
        </p:sp>
      </p:grpSp>
      <p:sp>
        <p:nvSpPr>
          <p:cNvPr id="6" name="TextBox 5">
            <a:extLst>
              <a:ext uri="{FF2B5EF4-FFF2-40B4-BE49-F238E27FC236}">
                <a16:creationId xmlns:a16="http://schemas.microsoft.com/office/drawing/2014/main" id="{65E777F3-CDCB-B8EA-E751-280B2761B695}"/>
              </a:ext>
            </a:extLst>
          </p:cNvPr>
          <p:cNvSpPr txBox="1"/>
          <p:nvPr/>
        </p:nvSpPr>
        <p:spPr>
          <a:xfrm>
            <a:off x="581242" y="3601455"/>
            <a:ext cx="5514758" cy="1554272"/>
          </a:xfrm>
          <a:prstGeom prst="rect">
            <a:avLst/>
          </a:prstGeom>
          <a:noFill/>
        </p:spPr>
        <p:txBody>
          <a:bodyPr wrap="square" rtlCol="0">
            <a:spAutoFit/>
          </a:bodyPr>
          <a:lstStyle/>
          <a:p>
            <a:pPr>
              <a:buClr>
                <a:srgbClr val="4203BF"/>
              </a:buClr>
            </a:pPr>
            <a:r>
              <a:rPr lang="en-US" sz="1900" b="1">
                <a:solidFill>
                  <a:srgbClr val="4203BF"/>
                </a:solidFill>
                <a:latin typeface="Century Gothic"/>
              </a:rPr>
              <a:t>So far, in 2025-26, we have:</a:t>
            </a:r>
            <a:endParaRPr lang="en-US" sz="1900" b="1">
              <a:solidFill>
                <a:srgbClr val="4203BF"/>
              </a:solidFill>
              <a:cs typeface="Calibri"/>
            </a:endParaRPr>
          </a:p>
          <a:p>
            <a:pPr marL="342900" indent="-342900">
              <a:buClr>
                <a:srgbClr val="4203BF"/>
              </a:buClr>
              <a:buFont typeface="Arial" panose="020B0604020202020204" pitchFamily="34" charset="0"/>
              <a:buChar char="•"/>
            </a:pPr>
            <a:r>
              <a:rPr lang="en-GB" sz="1900">
                <a:solidFill>
                  <a:srgbClr val="4203BF"/>
                </a:solidFill>
                <a:latin typeface="Century Gothic" panose="020B0502020202020204" pitchFamily="34" charset="0"/>
              </a:rPr>
              <a:t>launched our </a:t>
            </a:r>
            <a:r>
              <a:rPr lang="en-GB" sz="1900" i="1">
                <a:solidFill>
                  <a:srgbClr val="4203BF"/>
                </a:solidFill>
                <a:latin typeface="Century Gothic" panose="020B0502020202020204" pitchFamily="34" charset="0"/>
              </a:rPr>
              <a:t>It’s How You Show Up</a:t>
            </a:r>
            <a:r>
              <a:rPr lang="en-GB" sz="1900">
                <a:solidFill>
                  <a:srgbClr val="4203BF"/>
                </a:solidFill>
                <a:latin typeface="Century Gothic" panose="020B0502020202020204" pitchFamily="34" charset="0"/>
              </a:rPr>
              <a:t> public awareness campaign – with a brand new film, and advertising on billboards and digital screens across the country. </a:t>
            </a:r>
          </a:p>
        </p:txBody>
      </p:sp>
      <p:pic>
        <p:nvPicPr>
          <p:cNvPr id="9" name="Picture 8">
            <a:extLst>
              <a:ext uri="{FF2B5EF4-FFF2-40B4-BE49-F238E27FC236}">
                <a16:creationId xmlns:a16="http://schemas.microsoft.com/office/drawing/2014/main" id="{6044B4EB-8A68-1F9F-EA1D-C5F59A6CF5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2016" y="1779316"/>
            <a:ext cx="2294924" cy="229492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632EEDB-8C6F-D5F0-983B-D8A22930FF1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2712" y="1779316"/>
            <a:ext cx="2294924" cy="229492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1DC4520C-80F5-6A12-479C-7E9D3B7979A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2712" y="4218171"/>
            <a:ext cx="2294924" cy="2294924"/>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E9078D8-E973-EBCA-26E3-54FF4ED866C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92016" y="4218171"/>
            <a:ext cx="2294924" cy="22949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686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273D417-58A4-C869-1742-E1B7EE4DC068}"/>
              </a:ext>
              <a:ext uri="{C183D7F6-B498-43B3-948B-1728B52AA6E4}">
                <adec:decorative xmlns:adec="http://schemas.microsoft.com/office/drawing/2017/decorative" val="1"/>
              </a:ext>
            </a:extLst>
          </p:cNvPr>
          <p:cNvPicPr>
            <a:picLocks noChangeAspect="1"/>
          </p:cNvPicPr>
          <p:nvPr/>
        </p:nvPicPr>
        <p:blipFill>
          <a:blip r:embed="rId3"/>
          <a:srcRect l="31886" t="23802" r="27703" b="15455"/>
          <a:stretch>
            <a:fillRect/>
          </a:stretch>
        </p:blipFill>
        <p:spPr>
          <a:xfrm>
            <a:off x="7873138" y="2562958"/>
            <a:ext cx="3862031" cy="3862031"/>
          </a:xfrm>
          <a:custGeom>
            <a:avLst/>
            <a:gdLst>
              <a:gd name="connsiteX0" fmla="*/ 2187885 w 4375770"/>
              <a:gd name="connsiteY0" fmla="*/ 0 h 4375770"/>
              <a:gd name="connsiteX1" fmla="*/ 4375770 w 4375770"/>
              <a:gd name="connsiteY1" fmla="*/ 2187885 h 4375770"/>
              <a:gd name="connsiteX2" fmla="*/ 4375770 w 4375770"/>
              <a:gd name="connsiteY2" fmla="*/ 4375770 h 4375770"/>
              <a:gd name="connsiteX3" fmla="*/ 2187885 w 4375770"/>
              <a:gd name="connsiteY3" fmla="*/ 4375770 h 4375770"/>
              <a:gd name="connsiteX4" fmla="*/ 0 w 4375770"/>
              <a:gd name="connsiteY4" fmla="*/ 2187885 h 4375770"/>
              <a:gd name="connsiteX5" fmla="*/ 2187885 w 4375770"/>
              <a:gd name="connsiteY5" fmla="*/ 0 h 437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5770" h="4375770">
                <a:moveTo>
                  <a:pt x="2187885" y="0"/>
                </a:moveTo>
                <a:cubicBezTo>
                  <a:pt x="3396210" y="0"/>
                  <a:pt x="4375770" y="979560"/>
                  <a:pt x="4375770" y="2187885"/>
                </a:cubicBezTo>
                <a:lnTo>
                  <a:pt x="4375770" y="4375770"/>
                </a:lnTo>
                <a:lnTo>
                  <a:pt x="2187885" y="4375770"/>
                </a:lnTo>
                <a:cubicBezTo>
                  <a:pt x="979560" y="4375770"/>
                  <a:pt x="0" y="3396210"/>
                  <a:pt x="0" y="2187885"/>
                </a:cubicBezTo>
                <a:cubicBezTo>
                  <a:pt x="0" y="979560"/>
                  <a:pt x="979560" y="0"/>
                  <a:pt x="2187885" y="0"/>
                </a:cubicBezTo>
                <a:close/>
              </a:path>
            </a:pathLst>
          </a:custGeom>
        </p:spPr>
      </p:pic>
      <p:sp>
        <p:nvSpPr>
          <p:cNvPr id="2" name="Title 1">
            <a:extLst>
              <a:ext uri="{FF2B5EF4-FFF2-40B4-BE49-F238E27FC236}">
                <a16:creationId xmlns:a16="http://schemas.microsoft.com/office/drawing/2014/main" id="{E4D78137-BFA7-7E2D-87C6-C3FF398BB906}"/>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Belief 3: </a:t>
            </a:r>
            <a:r>
              <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Transform</a:t>
            </a:r>
          </a:p>
        </p:txBody>
      </p:sp>
      <p:grpSp>
        <p:nvGrpSpPr>
          <p:cNvPr id="3" name="Group 2">
            <a:extLst>
              <a:ext uri="{FF2B5EF4-FFF2-40B4-BE49-F238E27FC236}">
                <a16:creationId xmlns:a16="http://schemas.microsoft.com/office/drawing/2014/main" id="{92E5A004-5297-DA20-2EC7-F604DB46F886}"/>
              </a:ext>
              <a:ext uri="{C183D7F6-B498-43B3-948B-1728B52AA6E4}">
                <adec:decorative xmlns:adec="http://schemas.microsoft.com/office/drawing/2017/decorative" val="1"/>
              </a:ext>
            </a:extLst>
          </p:cNvPr>
          <p:cNvGrpSpPr/>
          <p:nvPr/>
        </p:nvGrpSpPr>
        <p:grpSpPr>
          <a:xfrm>
            <a:off x="581242" y="1662490"/>
            <a:ext cx="6650906" cy="1259042"/>
            <a:chOff x="468948" y="1710616"/>
            <a:chExt cx="6650906" cy="1259042"/>
          </a:xfrm>
        </p:grpSpPr>
        <p:sp>
          <p:nvSpPr>
            <p:cNvPr id="4" name="Round Diagonal Corner of Rectangle 3">
              <a:extLst>
                <a:ext uri="{FF2B5EF4-FFF2-40B4-BE49-F238E27FC236}">
                  <a16:creationId xmlns:a16="http://schemas.microsoft.com/office/drawing/2014/main" id="{14A319AD-51F5-39E9-DC6C-E11DD7C4A1B9}"/>
                </a:ext>
              </a:extLst>
            </p:cNvPr>
            <p:cNvSpPr/>
            <p:nvPr/>
          </p:nvSpPr>
          <p:spPr>
            <a:xfrm>
              <a:off x="468948" y="1710616"/>
              <a:ext cx="6650906" cy="1259042"/>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9467A8-0C17-1745-64B0-ECDFE4999228}"/>
                </a:ext>
              </a:extLst>
            </p:cNvPr>
            <p:cNvSpPr txBox="1"/>
            <p:nvPr/>
          </p:nvSpPr>
          <p:spPr>
            <a:xfrm>
              <a:off x="666357" y="1827442"/>
              <a:ext cx="6453497" cy="1015663"/>
            </a:xfrm>
            <a:prstGeom prst="rect">
              <a:avLst/>
            </a:prstGeom>
            <a:noFill/>
          </p:spPr>
          <p:txBody>
            <a:bodyPr wrap="square" rtlCol="0">
              <a:spAutoFit/>
            </a:bodyPr>
            <a:lstStyle/>
            <a:p>
              <a:r>
                <a:rPr lang="en-US" sz="2000" b="1">
                  <a:solidFill>
                    <a:schemeClr val="bg1"/>
                  </a:solidFill>
                  <a:latin typeface="Century Gothic" panose="020B0502020202020204" pitchFamily="34" charset="0"/>
                </a:rPr>
                <a:t>We believe the role of the National Autistic Society is to transform society by building understanding, acceptance and respect for all autistic people. </a:t>
              </a:r>
            </a:p>
          </p:txBody>
        </p:sp>
      </p:grpSp>
      <p:sp>
        <p:nvSpPr>
          <p:cNvPr id="6" name="TextBox 5">
            <a:extLst>
              <a:ext uri="{FF2B5EF4-FFF2-40B4-BE49-F238E27FC236}">
                <a16:creationId xmlns:a16="http://schemas.microsoft.com/office/drawing/2014/main" id="{0B63A09C-68FD-B922-C2F8-7D5BB7184C31}"/>
              </a:ext>
            </a:extLst>
          </p:cNvPr>
          <p:cNvSpPr txBox="1"/>
          <p:nvPr/>
        </p:nvSpPr>
        <p:spPr>
          <a:xfrm>
            <a:off x="581241" y="3128812"/>
            <a:ext cx="7291897" cy="3431709"/>
          </a:xfrm>
          <a:prstGeom prst="rect">
            <a:avLst/>
          </a:prstGeom>
          <a:noFill/>
        </p:spPr>
        <p:txBody>
          <a:bodyPr wrap="square" lIns="91440" tIns="45720" rIns="91440" bIns="45720" rtlCol="0" anchor="t">
            <a:spAutoFit/>
          </a:bodyPr>
          <a:lstStyle/>
          <a:p>
            <a:pPr>
              <a:buClr>
                <a:srgbClr val="4203BF"/>
              </a:buClr>
            </a:pPr>
            <a:r>
              <a:rPr lang="en-US" sz="1900" b="1">
                <a:solidFill>
                  <a:srgbClr val="4203BF"/>
                </a:solidFill>
                <a:latin typeface="Century Gothic"/>
              </a:rPr>
              <a:t>So far, in 2025-26, we have:</a:t>
            </a:r>
            <a:endParaRPr lang="en-US" sz="1900" b="1">
              <a:solidFill>
                <a:srgbClr val="4203BF"/>
              </a:solidFill>
              <a:cs typeface="Calibri"/>
            </a:endParaRPr>
          </a:p>
          <a:p>
            <a:pPr marL="342900" indent="-342900">
              <a:lnSpc>
                <a:spcPct val="100000"/>
              </a:lnSpc>
              <a:buClr>
                <a:srgbClr val="4203BF"/>
              </a:buClr>
              <a:buFont typeface="Arial" panose="020B0604020202020204" pitchFamily="34" charset="0"/>
              <a:buChar char="•"/>
              <a:defRPr/>
            </a:pPr>
            <a:r>
              <a:rPr lang="en-GB" sz="2000">
                <a:solidFill>
                  <a:srgbClr val="4203BF"/>
                </a:solidFill>
                <a:latin typeface="Century Gothic" panose="020B0502020202020204" pitchFamily="34" charset="0"/>
              </a:rPr>
              <a:t>robustly challenged false stories about autism. </a:t>
            </a:r>
            <a:br>
              <a:rPr lang="en-GB" sz="2000">
                <a:solidFill>
                  <a:srgbClr val="4203BF"/>
                </a:solidFill>
                <a:latin typeface="Century Gothic" panose="020B0502020202020204" pitchFamily="34" charset="0"/>
              </a:rPr>
            </a:br>
            <a:r>
              <a:rPr lang="en-US" sz="2000">
                <a:solidFill>
                  <a:srgbClr val="4203BF"/>
                </a:solidFill>
                <a:latin typeface="Century Gothic" panose="020B0502020202020204" pitchFamily="34" charset="0"/>
              </a:rPr>
              <a:t>When untruths were spread that paracetamol and vaccines cause autism, we acted quickly and mobilised nearly 30,000 campaigners to join our </a:t>
            </a:r>
            <a:r>
              <a:rPr lang="en-US" sz="2000" i="1">
                <a:solidFill>
                  <a:srgbClr val="4203BF"/>
                </a:solidFill>
                <a:latin typeface="Century Gothic" panose="020B0502020202020204" pitchFamily="34" charset="0"/>
              </a:rPr>
              <a:t>Truth. It Matters. Autistic people deserve better</a:t>
            </a:r>
            <a:r>
              <a:rPr lang="en-US" sz="2000">
                <a:solidFill>
                  <a:srgbClr val="4203BF"/>
                </a:solidFill>
                <a:latin typeface="Century Gothic" panose="020B0502020202020204" pitchFamily="34" charset="0"/>
              </a:rPr>
              <a:t> campaign.</a:t>
            </a:r>
            <a:r>
              <a:rPr lang="en-GB" sz="2000">
                <a:solidFill>
                  <a:srgbClr val="4203BF"/>
                </a:solidFill>
                <a:latin typeface="Century Gothic" panose="020B0502020202020204" pitchFamily="34" charset="0"/>
              </a:rPr>
              <a:t> </a:t>
            </a:r>
          </a:p>
          <a:p>
            <a:pPr marL="285750" indent="-285750">
              <a:buFont typeface="Arial" panose="020B0604020202020204" pitchFamily="34" charset="0"/>
              <a:buChar char="•"/>
            </a:pPr>
            <a:endParaRPr lang="en-GB" sz="1900">
              <a:solidFill>
                <a:srgbClr val="4203BF"/>
              </a:solidFill>
              <a:latin typeface="Century Gothic" panose="020B0502020202020204" pitchFamily="34" charset="0"/>
            </a:endParaRPr>
          </a:p>
          <a:p>
            <a:r>
              <a:rPr lang="en-US" sz="1900" b="1">
                <a:solidFill>
                  <a:srgbClr val="4203BF"/>
                </a:solidFill>
                <a:latin typeface="Century Gothic"/>
              </a:rPr>
              <a:t>And we plan to: </a:t>
            </a:r>
          </a:p>
          <a:p>
            <a:pPr marL="342900" indent="-342900">
              <a:buFont typeface="Arial" panose="020B0604020202020204" pitchFamily="34" charset="0"/>
              <a:buChar char="•"/>
            </a:pPr>
            <a:r>
              <a:rPr lang="en-US" sz="2000">
                <a:solidFill>
                  <a:srgbClr val="4203BF"/>
                </a:solidFill>
                <a:latin typeface="Century Gothic"/>
              </a:rPr>
              <a:t>launch a major new SEND campaign</a:t>
            </a:r>
          </a:p>
          <a:p>
            <a:pPr marL="342900" indent="-342900">
              <a:buFont typeface="Arial" panose="020B0604020202020204" pitchFamily="34" charset="0"/>
              <a:buChar char="•"/>
            </a:pPr>
            <a:r>
              <a:rPr lang="en-US" sz="2000">
                <a:solidFill>
                  <a:srgbClr val="4203BF"/>
                </a:solidFill>
                <a:latin typeface="Century Gothic"/>
                <a:cs typeface="Calibri"/>
              </a:rPr>
              <a:t>c</a:t>
            </a:r>
            <a:r>
              <a:rPr lang="en-US" sz="2000">
                <a:solidFill>
                  <a:srgbClr val="4203BF"/>
                </a:solidFill>
                <a:latin typeface="Century Gothic"/>
                <a:ea typeface="Calibri"/>
                <a:cs typeface="Calibri"/>
              </a:rPr>
              <a:t>ampaign for change in the lead-up to the 2026 elections in Scotland and Wales.</a:t>
            </a:r>
            <a:endParaRPr lang="en-US" sz="2000">
              <a:solidFill>
                <a:srgbClr val="4203BF"/>
              </a:solidFill>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350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5EA1-479B-039E-4C55-470B2F94E8C6}"/>
              </a:ext>
            </a:extLst>
          </p:cNvPr>
          <p:cNvSpPr txBox="1">
            <a:spLocks noGrp="1"/>
          </p:cNvSpPr>
          <p:nvPr>
            <p:ph type="title" idx="4294967295"/>
          </p:nvPr>
        </p:nvSpPr>
        <p:spPr>
          <a:xfrm>
            <a:off x="474306" y="696666"/>
            <a:ext cx="6553200" cy="717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chemeClr val="bg1"/>
                </a:solidFill>
                <a:effectLst/>
                <a:uLnTx/>
                <a:uFillTx/>
                <a:latin typeface="Century Gothic" panose="020B0502020202020204" pitchFamily="34" charset="0"/>
                <a:ea typeface="+mj-ea"/>
                <a:cs typeface="+mj-cs"/>
              </a:rPr>
              <a:t>Strong foundations</a:t>
            </a:r>
            <a:endParaRPr kumimoji="0" lang="en-US" sz="3800" b="0" i="0" u="none" strike="noStrike" kern="1200" cap="none" spc="0" normalizeH="0" baseline="0" noProof="0">
              <a:ln>
                <a:noFill/>
              </a:ln>
              <a:solidFill>
                <a:schemeClr val="bg1"/>
              </a:solidFill>
              <a:effectLst/>
              <a:uLnTx/>
              <a:uFillTx/>
              <a:latin typeface="Century Gothic" panose="020B0502020202020204" pitchFamily="34" charset="0"/>
              <a:ea typeface="+mj-ea"/>
              <a:cs typeface="+mj-cs"/>
            </a:endParaRPr>
          </a:p>
        </p:txBody>
      </p:sp>
      <p:grpSp>
        <p:nvGrpSpPr>
          <p:cNvPr id="3" name="Group 2">
            <a:extLst>
              <a:ext uri="{FF2B5EF4-FFF2-40B4-BE49-F238E27FC236}">
                <a16:creationId xmlns:a16="http://schemas.microsoft.com/office/drawing/2014/main" id="{85AA2CA9-A1C7-A2BF-4D3D-F57A85547EF3}"/>
              </a:ext>
              <a:ext uri="{C183D7F6-B498-43B3-948B-1728B52AA6E4}">
                <adec:decorative xmlns:adec="http://schemas.microsoft.com/office/drawing/2017/decorative" val="1"/>
              </a:ext>
            </a:extLst>
          </p:cNvPr>
          <p:cNvGrpSpPr/>
          <p:nvPr/>
        </p:nvGrpSpPr>
        <p:grpSpPr>
          <a:xfrm>
            <a:off x="581242" y="1662490"/>
            <a:ext cx="4375770" cy="1000499"/>
            <a:chOff x="468948" y="1710616"/>
            <a:chExt cx="4375770" cy="1000499"/>
          </a:xfrm>
        </p:grpSpPr>
        <p:sp>
          <p:nvSpPr>
            <p:cNvPr id="4" name="Round Diagonal Corner of Rectangle 3">
              <a:extLst>
                <a:ext uri="{FF2B5EF4-FFF2-40B4-BE49-F238E27FC236}">
                  <a16:creationId xmlns:a16="http://schemas.microsoft.com/office/drawing/2014/main" id="{A9CFF7E5-4BFD-2873-62A6-8D47ED58B6FB}"/>
                </a:ext>
              </a:extLst>
            </p:cNvPr>
            <p:cNvSpPr/>
            <p:nvPr/>
          </p:nvSpPr>
          <p:spPr>
            <a:xfrm>
              <a:off x="468948" y="1710616"/>
              <a:ext cx="4375770" cy="1000499"/>
            </a:xfrm>
            <a:prstGeom prst="round2DiagRect">
              <a:avLst>
                <a:gd name="adj1" fmla="val 0"/>
                <a:gd name="adj2" fmla="val 15741"/>
              </a:avLst>
            </a:prstGeom>
            <a:solidFill>
              <a:srgbClr val="8714B1"/>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8D4B44-06B2-6F1A-63EA-A500E267F118}"/>
                </a:ext>
              </a:extLst>
            </p:cNvPr>
            <p:cNvSpPr txBox="1"/>
            <p:nvPr/>
          </p:nvSpPr>
          <p:spPr>
            <a:xfrm>
              <a:off x="666358" y="1827442"/>
              <a:ext cx="4178360" cy="707886"/>
            </a:xfrm>
            <a:prstGeom prst="rect">
              <a:avLst/>
            </a:prstGeom>
            <a:noFill/>
          </p:spPr>
          <p:txBody>
            <a:bodyPr wrap="square" rtlCol="0">
              <a:spAutoFit/>
            </a:bodyPr>
            <a:lstStyle/>
            <a:p>
              <a:r>
                <a:rPr lang="en-US" sz="2000" b="1">
                  <a:solidFill>
                    <a:schemeClr val="bg1"/>
                  </a:solidFill>
                  <a:latin typeface="Century Gothic" panose="020B0502020202020204" pitchFamily="34" charset="0"/>
                </a:rPr>
                <a:t>Building strong foundations to help deliver our ambitions </a:t>
              </a:r>
            </a:p>
          </p:txBody>
        </p:sp>
      </p:grpSp>
      <p:sp>
        <p:nvSpPr>
          <p:cNvPr id="6" name="TextBox 5">
            <a:extLst>
              <a:ext uri="{FF2B5EF4-FFF2-40B4-BE49-F238E27FC236}">
                <a16:creationId xmlns:a16="http://schemas.microsoft.com/office/drawing/2014/main" id="{0C5CA148-54E4-5C78-C5BE-748CBF58FA29}"/>
              </a:ext>
            </a:extLst>
          </p:cNvPr>
          <p:cNvSpPr txBox="1"/>
          <p:nvPr/>
        </p:nvSpPr>
        <p:spPr>
          <a:xfrm>
            <a:off x="581242" y="2911491"/>
            <a:ext cx="6331580" cy="1846659"/>
          </a:xfrm>
          <a:prstGeom prst="rect">
            <a:avLst/>
          </a:prstGeom>
          <a:noFill/>
        </p:spPr>
        <p:txBody>
          <a:bodyPr wrap="square" rtlCol="0">
            <a:spAutoFit/>
          </a:bodyPr>
          <a:lstStyle/>
          <a:p>
            <a:pPr>
              <a:buClr>
                <a:srgbClr val="4203BF"/>
              </a:buClr>
            </a:pPr>
            <a:r>
              <a:rPr lang="en-US" sz="1900" b="1">
                <a:solidFill>
                  <a:srgbClr val="4203BF"/>
                </a:solidFill>
                <a:latin typeface="Century Gothic"/>
              </a:rPr>
              <a:t>In 2025-26, in Fundraising, we plan to: </a:t>
            </a:r>
          </a:p>
          <a:p>
            <a:pPr marL="342900" indent="-342900">
              <a:buClr>
                <a:srgbClr val="4203BF"/>
              </a:buClr>
              <a:buFont typeface="Arial" panose="020B0604020202020204" pitchFamily="34" charset="0"/>
              <a:buChar char="•"/>
            </a:pPr>
            <a:r>
              <a:rPr lang="en-US" sz="1900">
                <a:solidFill>
                  <a:srgbClr val="4203BF"/>
                </a:solidFill>
                <a:latin typeface="Century Gothic"/>
              </a:rPr>
              <a:t>expand our virtual challenge portfolio</a:t>
            </a:r>
          </a:p>
          <a:p>
            <a:pPr marL="342900" indent="-342900">
              <a:buClr>
                <a:srgbClr val="4203BF"/>
              </a:buClr>
              <a:buFont typeface="Arial" panose="020B0604020202020204" pitchFamily="34" charset="0"/>
              <a:buChar char="•"/>
            </a:pPr>
            <a:r>
              <a:rPr lang="en-US" sz="1900">
                <a:solidFill>
                  <a:srgbClr val="4203BF"/>
                </a:solidFill>
                <a:latin typeface="Century Gothic"/>
              </a:rPr>
              <a:t>launch a new, innovative fundraising product to resonate with new audiences – watch this space! </a:t>
            </a:r>
          </a:p>
          <a:p>
            <a:pPr marL="342900" indent="-342900">
              <a:buClr>
                <a:srgbClr val="4203BF"/>
              </a:buClr>
              <a:buFont typeface="Arial" panose="020B0604020202020204" pitchFamily="34" charset="0"/>
              <a:buChar char="•"/>
            </a:pPr>
            <a:r>
              <a:rPr lang="en-US" sz="1900">
                <a:solidFill>
                  <a:srgbClr val="4203BF"/>
                </a:solidFill>
                <a:latin typeface="Century Gothic"/>
              </a:rPr>
              <a:t>grow our corporate partnerships</a:t>
            </a:r>
            <a:endParaRPr lang="en-US" sz="1900"/>
          </a:p>
          <a:p>
            <a:pPr marL="342900" indent="-342900">
              <a:buClr>
                <a:srgbClr val="4203BF"/>
              </a:buClr>
              <a:buFont typeface="Arial" panose="020B0604020202020204" pitchFamily="34" charset="0"/>
              <a:buChar char="•"/>
            </a:pPr>
            <a:r>
              <a:rPr lang="en-US" sz="1900">
                <a:solidFill>
                  <a:srgbClr val="4203BF"/>
                </a:solidFill>
                <a:latin typeface="Century Gothic"/>
              </a:rPr>
              <a:t>continue to enhance our supporters’ experience.</a:t>
            </a:r>
            <a:endParaRPr lang="en-US" sz="1900">
              <a:solidFill>
                <a:srgbClr val="4203BF"/>
              </a:solidFill>
              <a:latin typeface="Century Gothic" panose="020B0502020202020204" pitchFamily="34" charset="0"/>
            </a:endParaRPr>
          </a:p>
        </p:txBody>
      </p:sp>
      <p:pic>
        <p:nvPicPr>
          <p:cNvPr id="7" name="Picture 6">
            <a:extLst>
              <a:ext uri="{FF2B5EF4-FFF2-40B4-BE49-F238E27FC236}">
                <a16:creationId xmlns:a16="http://schemas.microsoft.com/office/drawing/2014/main" id="{5988A851-A3DD-0827-CE1C-EA5D5164E47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79368" y="2053965"/>
            <a:ext cx="4355802" cy="4355802"/>
          </a:xfrm>
          <a:custGeom>
            <a:avLst/>
            <a:gdLst>
              <a:gd name="connsiteX0" fmla="*/ 2177901 w 4355802"/>
              <a:gd name="connsiteY0" fmla="*/ 0 h 4355802"/>
              <a:gd name="connsiteX1" fmla="*/ 4355802 w 4355802"/>
              <a:gd name="connsiteY1" fmla="*/ 2177901 h 4355802"/>
              <a:gd name="connsiteX2" fmla="*/ 4355802 w 4355802"/>
              <a:gd name="connsiteY2" fmla="*/ 4355802 h 4355802"/>
              <a:gd name="connsiteX3" fmla="*/ 2177901 w 4355802"/>
              <a:gd name="connsiteY3" fmla="*/ 4355802 h 4355802"/>
              <a:gd name="connsiteX4" fmla="*/ 0 w 4355802"/>
              <a:gd name="connsiteY4" fmla="*/ 2177901 h 4355802"/>
              <a:gd name="connsiteX5" fmla="*/ 2177901 w 4355802"/>
              <a:gd name="connsiteY5" fmla="*/ 0 h 435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5802" h="4355802">
                <a:moveTo>
                  <a:pt x="2177901" y="0"/>
                </a:moveTo>
                <a:cubicBezTo>
                  <a:pt x="3380712" y="0"/>
                  <a:pt x="4355802" y="975090"/>
                  <a:pt x="4355802" y="2177901"/>
                </a:cubicBezTo>
                <a:lnTo>
                  <a:pt x="4355802" y="4355802"/>
                </a:lnTo>
                <a:lnTo>
                  <a:pt x="2177901" y="4355802"/>
                </a:lnTo>
                <a:cubicBezTo>
                  <a:pt x="975090" y="4355802"/>
                  <a:pt x="0" y="3380712"/>
                  <a:pt x="0" y="2177901"/>
                </a:cubicBezTo>
                <a:cubicBezTo>
                  <a:pt x="0" y="975090"/>
                  <a:pt x="975090" y="0"/>
                  <a:pt x="2177901" y="0"/>
                </a:cubicBezTo>
                <a:close/>
              </a:path>
            </a:pathLst>
          </a:custGeom>
        </p:spPr>
      </p:pic>
    </p:spTree>
    <p:extLst>
      <p:ext uri="{BB962C8B-B14F-4D97-AF65-F5344CB8AC3E}">
        <p14:creationId xmlns:p14="http://schemas.microsoft.com/office/powerpoint/2010/main" val="2131781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d938a40e-0371-441e-a2c4-dd7fa13d0f40">
      <Terms xmlns="http://schemas.microsoft.com/office/infopath/2007/PartnerControls"/>
    </lcf76f155ced4ddcb4097134ff3c332f>
    <TaxCatchAll xmlns="bd0a3594-5893-482c-98aa-cdfc1b289344" xsi:nil="true"/>
    <_ip_UnifiedCompliancePolicyUIAction xmlns="http://schemas.microsoft.com/sharepoint/v3" xsi:nil="true"/>
    <_ip_UnifiedCompliancePolicyProperties xmlns="http://schemas.microsoft.com/sharepoint/v3" xsi:nil="true"/>
    <Date xmlns="d938a40e-0371-441e-a2c4-dd7fa13d0f40" xsi:nil="true"/>
    <Number xmlns="d938a40e-0371-441e-a2c4-dd7fa13d0f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E9566EF2A7A14A882AE478641152A2" ma:contentTypeVersion="24" ma:contentTypeDescription="Create a new document." ma:contentTypeScope="" ma:versionID="515f26fe67b967dafe723ee34898483b">
  <xsd:schema xmlns:xsd="http://www.w3.org/2001/XMLSchema" xmlns:xs="http://www.w3.org/2001/XMLSchema" xmlns:p="http://schemas.microsoft.com/office/2006/metadata/properties" xmlns:ns1="http://schemas.microsoft.com/sharepoint/v3" xmlns:ns2="d938a40e-0371-441e-a2c4-dd7fa13d0f40" xmlns:ns3="bd0a3594-5893-482c-98aa-cdfc1b289344" targetNamespace="http://schemas.microsoft.com/office/2006/metadata/properties" ma:root="true" ma:fieldsID="fe6c6747b3aa874eb040e272c551f775" ns1:_="" ns2:_="" ns3:_="">
    <xsd:import namespace="http://schemas.microsoft.com/sharepoint/v3"/>
    <xsd:import namespace="d938a40e-0371-441e-a2c4-dd7fa13d0f40"/>
    <xsd:import namespace="bd0a3594-5893-482c-98aa-cdfc1b2893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Date" minOccurs="0"/>
                <xsd:element ref="ns2:Numbe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8a40e-0371-441e-a2c4-dd7fa13d0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Date" ma:index="22" nillable="true" ma:displayName="Date" ma:format="DateOnly" ma:internalName="Date">
      <xsd:simpleType>
        <xsd:restriction base="dms:DateTime"/>
      </xsd:simpleType>
    </xsd:element>
    <xsd:element name="Number" ma:index="23" nillable="true" ma:displayName="Number" ma:format="Dropdown" ma:internalName="Number" ma:percentage="FALSE">
      <xsd:simpleType>
        <xsd:restriction base="dms:Number"/>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f54e030-4697-47ce-ac81-04e7ed3ddc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0a3594-5893-482c-98aa-cdfc1b2893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694d9860-b1b3-4cd2-a7e1-1f596c52cefe}" ma:internalName="TaxCatchAll" ma:showField="CatchAllData" ma:web="bd0a3594-5893-482c-98aa-cdfc1b2893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D47722-564B-464A-A145-9AE4E601B184}">
  <ds:schemaRefs>
    <ds:schemaRef ds:uri="http://schemas.microsoft.com/sharepoint/v3/contenttype/forms"/>
  </ds:schemaRefs>
</ds:datastoreItem>
</file>

<file path=customXml/itemProps2.xml><?xml version="1.0" encoding="utf-8"?>
<ds:datastoreItem xmlns:ds="http://schemas.openxmlformats.org/officeDocument/2006/customXml" ds:itemID="{793A4924-D839-4136-A186-8A2E0F99F3D9}">
  <ds:schemaRefs>
    <ds:schemaRef ds:uri="93d7cb25-fd70-47c4-8f12-b24bd62a610e"/>
    <ds:schemaRef ds:uri="9a98da03-b30c-4ca0-a864-693a3309d859"/>
    <ds:schemaRef ds:uri="aa48e53d-a718-4bb8-9314-0b7ff0e7b312"/>
    <ds:schemaRef ds:uri="b9fee65e-6061-46a4-971a-c04744c4916e"/>
    <ds:schemaRef ds:uri="bd0a3594-5893-482c-98aa-cdfc1b289344"/>
    <ds:schemaRef ds:uri="d938a40e-0371-441e-a2c4-dd7fa13d0f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E16C40-C919-423B-87A5-1839313D90E2}">
  <ds:schemaRefs>
    <ds:schemaRef ds:uri="bd0a3594-5893-482c-98aa-cdfc1b289344"/>
    <ds:schemaRef ds:uri="d938a40e-0371-441e-a2c4-dd7fa13d0f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PresentationFormat>Widescreen</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Plans for 2025-26   </vt:lpstr>
      <vt:lpstr>Introduction</vt:lpstr>
      <vt:lpstr>Belief 1: Support</vt:lpstr>
      <vt:lpstr>Belief 1: Support</vt:lpstr>
      <vt:lpstr>Belief 2: Influence</vt:lpstr>
      <vt:lpstr>Belief 2: Influence</vt:lpstr>
      <vt:lpstr>Belief 3: Transform</vt:lpstr>
      <vt:lpstr>Belief 3: Transform</vt:lpstr>
      <vt:lpstr>Strong foundations</vt:lpstr>
      <vt:lpstr>Strong foundations</vt:lpstr>
      <vt:lpstr>Survey Results </vt:lpstr>
      <vt:lpstr>PowerPoint Presentation</vt:lpstr>
      <vt:lpstr>PowerPoint Presentation</vt:lpstr>
      <vt:lpstr>PowerPoint Presentation</vt:lpstr>
      <vt:lpstr>PowerPoint Presentation</vt:lpstr>
      <vt:lpstr>Plans for the future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2018-09-21T15:04:16Z</dcterms:created>
  <dcterms:modified xsi:type="dcterms:W3CDTF">2025-11-19T15:58:16Z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0x010100EEE9566EF2A7A14A882AE478641152A2</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TaxKeyword">
    <vt:lpwstr/>
  </property>
  <property fmtid="{D5CDD505-2E9C-101B-9397-08002B2CF9AE}" pid="7" name="ComplianceAssetId">
    <vt:lpwstr/>
  </property>
  <property fmtid="{D5CDD505-2E9C-101B-9397-08002B2CF9AE}" pid="8" name="d5bb333394e44c6e9e3deb311025e7ec">
    <vt:lpwstr/>
  </property>
  <property fmtid="{D5CDD505-2E9C-101B-9397-08002B2CF9AE}" pid="9" name="Location1">
    <vt:lpwstr/>
  </property>
  <property fmtid="{D5CDD505-2E9C-101B-9397-08002B2CF9AE}" pid="10" name="Type_x0020_of_x0020_Document">
    <vt:lpwstr/>
  </property>
  <property fmtid="{D5CDD505-2E9C-101B-9397-08002B2CF9AE}" pid="11" name="TaxCatchAll">
    <vt:lpwstr/>
  </property>
  <property fmtid="{D5CDD505-2E9C-101B-9397-08002B2CF9AE}" pid="12" name="o8305b31184f4fa1991cf2b17dd9ea48">
    <vt:lpwstr/>
  </property>
  <property fmtid="{D5CDD505-2E9C-101B-9397-08002B2CF9AE}" pid="13" name="Departmemt">
    <vt:lpwstr/>
  </property>
  <property fmtid="{D5CDD505-2E9C-101B-9397-08002B2CF9AE}" pid="14" name="People">
    <vt:lpwstr/>
  </property>
  <property fmtid="{D5CDD505-2E9C-101B-9397-08002B2CF9AE}" pid="15" name="o66e851665aa4665b9d5bfbbc8f8fc95">
    <vt:lpwstr/>
  </property>
  <property fmtid="{D5CDD505-2E9C-101B-9397-08002B2CF9AE}" pid="16" name="f08650817bd14bc19146ca48f08fa875">
    <vt:lpwstr/>
  </property>
  <property fmtid="{D5CDD505-2E9C-101B-9397-08002B2CF9AE}" pid="17" name="Type of Document">
    <vt:lpwstr/>
  </property>
  <property fmtid="{D5CDD505-2E9C-101B-9397-08002B2CF9AE}" pid="18" name="MediaServiceImageTags">
    <vt:lpwstr/>
  </property>
</Properties>
</file>