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708" r:id="rId6"/>
    <p:sldId id="732" r:id="rId7"/>
    <p:sldId id="735" r:id="rId8"/>
    <p:sldId id="736" r:id="rId9"/>
    <p:sldId id="264" r:id="rId10"/>
    <p:sldId id="282" r:id="rId11"/>
    <p:sldId id="745" r:id="rId12"/>
    <p:sldId id="284" r:id="rId13"/>
    <p:sldId id="756" r:id="rId14"/>
    <p:sldId id="751" r:id="rId15"/>
    <p:sldId id="265" r:id="rId16"/>
    <p:sldId id="269" r:id="rId17"/>
    <p:sldId id="754" r:id="rId18"/>
    <p:sldId id="71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Forrester" initials="SF" lastIdx="1" clrIdx="0">
    <p:extLst>
      <p:ext uri="{19B8F6BF-5375-455C-9EA6-DF929625EA0E}">
        <p15:presenceInfo xmlns:p15="http://schemas.microsoft.com/office/powerpoint/2012/main" userId="S-1-5-21-790525478-854245398-682003330-122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0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5"/>
  </p:normalViewPr>
  <p:slideViewPr>
    <p:cSldViewPr snapToGrid="0" snapToObjects="1">
      <p:cViewPr varScale="1">
        <p:scale>
          <a:sx n="68" d="100"/>
          <a:sy n="68" d="100"/>
        </p:scale>
        <p:origin x="122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FBEA7-1773-45BB-B7F1-45AC41C9F771}" type="datetimeFigureOut">
              <a:rPr lang="en-GB" smtClean="0"/>
              <a:t>05/12/2024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3CC04-04B9-4431-AE48-1C9A73D99308}" type="slidenum">
              <a:rPr lang="en-GB" smtClean="0"/>
              <a:t>‹#›</a:t>
            </a:fld>
            <a:endParaRPr lang="en-GB"/>
          </a:p>
        </p:txBody>
      </p:sp>
    </p:spTree>
    <p:extLst>
      <p:ext uri="{BB962C8B-B14F-4D97-AF65-F5344CB8AC3E}">
        <p14:creationId xmlns:p14="http://schemas.microsoft.com/office/powerpoint/2010/main" val="333801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Accessing mental health services is another challenge. Poor mental health should not be an inevitable part of being autistic. For many families, accessing the right care and support services early on is so important, but too often, doesn’t happen. </a:t>
            </a:r>
          </a:p>
          <a:p>
            <a:endParaRPr lang="en-GB" dirty="0"/>
          </a:p>
          <a:p>
            <a:r>
              <a:rPr lang="en-GB" dirty="0"/>
              <a:t>We know that many autistic people have mental health problems, with the APPGA’s inquiry finding that 76% of autistic adults had reached out for mental health support in the five years preceding 2019. </a:t>
            </a:r>
          </a:p>
          <a:p>
            <a:endParaRPr lang="en-GB" dirty="0"/>
          </a:p>
          <a:p>
            <a:r>
              <a:rPr lang="en-GB" dirty="0"/>
              <a:t>However, 86% of families say that getting support from mental health services takes too long; and only 11% of families think there are enough mental health services in their area to meet their needs.</a:t>
            </a:r>
          </a:p>
        </p:txBody>
      </p:sp>
      <p:sp>
        <p:nvSpPr>
          <p:cNvPr id="4" name="Slide Number Placeholder 3"/>
          <p:cNvSpPr>
            <a:spLocks noGrp="1"/>
          </p:cNvSpPr>
          <p:nvPr>
            <p:ph type="sldNum" sz="quarter" idx="5"/>
          </p:nvPr>
        </p:nvSpPr>
        <p:spPr/>
        <p:txBody>
          <a:bodyPr/>
          <a:lstStyle/>
          <a:p>
            <a:fld id="{E6D09977-FA10-4849-B436-AF5357651253}" type="slidenum">
              <a:rPr lang="en-GB" smtClean="0"/>
              <a:t>2</a:t>
            </a:fld>
            <a:endParaRPr lang="en-GB"/>
          </a:p>
        </p:txBody>
      </p:sp>
    </p:spTree>
    <p:extLst>
      <p:ext uri="{BB962C8B-B14F-4D97-AF65-F5344CB8AC3E}">
        <p14:creationId xmlns:p14="http://schemas.microsoft.com/office/powerpoint/2010/main" val="182394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NAS_powerpoint_template_standa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21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NAS_powerpoint_template_standar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185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NAS_powerpoint_template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8969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78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652327" y="2222895"/>
            <a:ext cx="5406390" cy="1916285"/>
          </a:xfrm>
          <a:prstGeom prst="rect">
            <a:avLst/>
          </a:prstGeom>
        </p:spPr>
        <p:txBody>
          <a:bodyPr/>
          <a:lstStyle/>
          <a:p>
            <a:r>
              <a:rPr lang="en-US" b="1" dirty="0">
                <a:solidFill>
                  <a:schemeClr val="bg1"/>
                </a:solidFill>
                <a:latin typeface="Century Gothic" panose="020B0502020202020204" pitchFamily="34" charset="0"/>
              </a:rPr>
              <a:t>Reforming the Mental Health Act</a:t>
            </a:r>
          </a:p>
        </p:txBody>
      </p:sp>
      <p:sp>
        <p:nvSpPr>
          <p:cNvPr id="3" name="Subtitle 2">
            <a:extLst>
              <a:ext uri="{FF2B5EF4-FFF2-40B4-BE49-F238E27FC236}">
                <a16:creationId xmlns:a16="http://schemas.microsoft.com/office/drawing/2014/main" id="{CA2B0E90-373C-49B8-A701-A36A38485673}"/>
              </a:ext>
            </a:extLst>
          </p:cNvPr>
          <p:cNvSpPr txBox="1">
            <a:spLocks/>
          </p:cNvSpPr>
          <p:nvPr/>
        </p:nvSpPr>
        <p:spPr>
          <a:xfrm>
            <a:off x="616102" y="4494580"/>
            <a:ext cx="5478839" cy="8055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chemeClr val="bg1"/>
                </a:solidFill>
                <a:latin typeface="Century Gothic" panose="020B0502020202020204" pitchFamily="34" charset="0"/>
              </a:rPr>
              <a:t>Tim Nicholls</a:t>
            </a:r>
          </a:p>
          <a:p>
            <a:pPr marL="0" indent="0">
              <a:buNone/>
            </a:pPr>
            <a:r>
              <a:rPr lang="en-GB" sz="1800" b="1" dirty="0">
                <a:solidFill>
                  <a:schemeClr val="bg1"/>
                </a:solidFill>
                <a:latin typeface="Century Gothic" panose="020B0502020202020204" pitchFamily="34" charset="0"/>
              </a:rPr>
              <a:t>Assistant Director of Policy, Research &amp; Strategy </a:t>
            </a:r>
            <a:endParaRPr lang="en-GB" sz="1800" b="1" dirty="0">
              <a:solidFill>
                <a:srgbClr val="4203BF"/>
              </a:solidFill>
              <a:latin typeface="Century Gothic" panose="020B0502020202020204" pitchFamily="34" charset="0"/>
            </a:endParaRPr>
          </a:p>
          <a:p>
            <a:pPr marL="0" indent="0">
              <a:buNone/>
            </a:pPr>
            <a:endParaRPr lang="en-GB"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2703390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3" y="545421"/>
            <a:ext cx="5851373"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Risk Registers</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4203BF"/>
              </a:solidFill>
              <a:latin typeface="Century Gothic" panose="020B0502020202020204" pitchFamily="34" charset="0"/>
            </a:endParaRPr>
          </a:p>
        </p:txBody>
      </p:sp>
      <p:sp>
        <p:nvSpPr>
          <p:cNvPr id="6" name="Subtitle 2">
            <a:extLst>
              <a:ext uri="{FF2B5EF4-FFF2-40B4-BE49-F238E27FC236}">
                <a16:creationId xmlns:a16="http://schemas.microsoft.com/office/drawing/2014/main" id="{1D0C1E81-7946-49AA-87D3-8B6844C72908}"/>
              </a:ext>
            </a:extLst>
          </p:cNvPr>
          <p:cNvSpPr txBox="1">
            <a:spLocks/>
          </p:cNvSpPr>
          <p:nvPr/>
        </p:nvSpPr>
        <p:spPr>
          <a:xfrm>
            <a:off x="481692" y="1438687"/>
            <a:ext cx="7697107" cy="599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203BF"/>
                </a:solidFill>
                <a:latin typeface="Century Gothic" panose="020B0502020202020204" pitchFamily="34" charset="0"/>
              </a:rPr>
              <a:t>Risk registers are crucial in making sure the needs of autistic people and people with a learning disability are being met in the community and they are not ‘falling through the gaps’.</a:t>
            </a:r>
          </a:p>
          <a:p>
            <a:pPr marL="0" indent="0">
              <a:buNone/>
            </a:pPr>
            <a:endParaRPr lang="en-US" sz="1800" dirty="0">
              <a:solidFill>
                <a:srgbClr val="4203BF"/>
              </a:solidFill>
              <a:latin typeface="Century Gothic" panose="020B0502020202020204" pitchFamily="34" charset="0"/>
            </a:endParaRPr>
          </a:p>
          <a:p>
            <a:r>
              <a:rPr lang="en-US" sz="1800" dirty="0">
                <a:solidFill>
                  <a:srgbClr val="4203BF"/>
                </a:solidFill>
                <a:latin typeface="Century Gothic" panose="020B0502020202020204" pitchFamily="34" charset="0"/>
              </a:rPr>
              <a:t>Risk registers for autistic people and people with a learning disability will be made statutory</a:t>
            </a:r>
          </a:p>
          <a:p>
            <a:r>
              <a:rPr lang="en-US" sz="1800" dirty="0">
                <a:solidFill>
                  <a:srgbClr val="4203BF"/>
                </a:solidFill>
                <a:latin typeface="Century Gothic" panose="020B0502020202020204" pitchFamily="34" charset="0"/>
              </a:rPr>
              <a:t>ICBs must maintain a register of autistic people and people with a learning disability who are at risk of detention under Part 2 (civil sections)</a:t>
            </a:r>
          </a:p>
          <a:p>
            <a:r>
              <a:rPr lang="en-US" sz="1800" dirty="0">
                <a:solidFill>
                  <a:srgbClr val="4203BF"/>
                </a:solidFill>
                <a:latin typeface="Century Gothic" panose="020B0502020202020204" pitchFamily="34" charset="0"/>
              </a:rPr>
              <a:t>ICBs and Local Authorities must have ‘regard’ to the register to ensure the needs of autistic people and people with learning disabilities are met in the community</a:t>
            </a:r>
          </a:p>
          <a:p>
            <a:endParaRPr lang="en-US" sz="1800" dirty="0">
              <a:solidFill>
                <a:srgbClr val="4203BF"/>
              </a:solidFill>
              <a:latin typeface="Century Gothic" panose="020B0502020202020204" pitchFamily="34" charset="0"/>
            </a:endParaRPr>
          </a:p>
          <a:p>
            <a:endParaRPr lang="en-US" sz="1800" dirty="0">
              <a:solidFill>
                <a:srgbClr val="4203BF"/>
              </a:solidFill>
              <a:latin typeface="Century Gothic" panose="020B0502020202020204" pitchFamily="34" charset="0"/>
            </a:endParaRPr>
          </a:p>
          <a:p>
            <a:pPr marL="0" indent="0">
              <a:buNone/>
            </a:pPr>
            <a:endParaRPr lang="en-US" sz="1800" dirty="0">
              <a:solidFill>
                <a:srgbClr val="4203BF"/>
              </a:solidFill>
              <a:latin typeface="Century Gothic" panose="020B0502020202020204" pitchFamily="34" charset="0"/>
            </a:endParaRPr>
          </a:p>
          <a:p>
            <a:pPr marL="0" indent="0">
              <a:buNone/>
            </a:pPr>
            <a:endParaRPr lang="en-US" sz="1800" dirty="0">
              <a:solidFill>
                <a:srgbClr val="4203BF"/>
              </a:solidFill>
              <a:latin typeface="Century Gothic" panose="020B0502020202020204" pitchFamily="34" charset="0"/>
            </a:endParaRPr>
          </a:p>
          <a:p>
            <a:pPr marL="0" indent="0">
              <a:buNone/>
            </a:pPr>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376356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652327" y="2698947"/>
            <a:ext cx="5406390" cy="1460105"/>
          </a:xfrm>
          <a:prstGeom prst="rect">
            <a:avLst/>
          </a:prstGeom>
        </p:spPr>
        <p:txBody>
          <a:bodyPr/>
          <a:lstStyle/>
          <a:p>
            <a:r>
              <a:rPr lang="en-US" b="1" dirty="0">
                <a:solidFill>
                  <a:schemeClr val="bg1"/>
                </a:solidFill>
                <a:latin typeface="Century Gothic" panose="020B0502020202020204" pitchFamily="34" charset="0"/>
              </a:rPr>
              <a:t>Our Response and Amendments</a:t>
            </a:r>
          </a:p>
        </p:txBody>
      </p:sp>
    </p:spTree>
    <p:extLst>
      <p:ext uri="{BB962C8B-B14F-4D97-AF65-F5344CB8AC3E}">
        <p14:creationId xmlns:p14="http://schemas.microsoft.com/office/powerpoint/2010/main" val="274434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45421"/>
            <a:ext cx="49149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NAS response</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4203BF"/>
              </a:solidFill>
              <a:latin typeface="Century Gothic" panose="020B0502020202020204" pitchFamily="34" charset="0"/>
            </a:endParaRPr>
          </a:p>
        </p:txBody>
      </p:sp>
      <p:sp>
        <p:nvSpPr>
          <p:cNvPr id="13" name="Subtitle 2">
            <a:extLst>
              <a:ext uri="{FF2B5EF4-FFF2-40B4-BE49-F238E27FC236}">
                <a16:creationId xmlns:a16="http://schemas.microsoft.com/office/drawing/2014/main" id="{A0D49F9E-9270-8E40-9289-E925B6766956}"/>
              </a:ext>
            </a:extLst>
          </p:cNvPr>
          <p:cNvSpPr txBox="1">
            <a:spLocks/>
          </p:cNvSpPr>
          <p:nvPr/>
        </p:nvSpPr>
        <p:spPr>
          <a:xfrm>
            <a:off x="481693" y="1498601"/>
            <a:ext cx="8180613" cy="3139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203BF"/>
                </a:solidFill>
                <a:latin typeface="Century Gothic" panose="020B0502020202020204" pitchFamily="34" charset="0"/>
              </a:rPr>
              <a:t>The Mental Health Bill is a clear step in the right direction, but there are still improvements to be made.</a:t>
            </a:r>
          </a:p>
          <a:p>
            <a:pPr marL="0" indent="0">
              <a:buNone/>
            </a:pPr>
            <a:endParaRPr lang="en-US" sz="1800" dirty="0">
              <a:solidFill>
                <a:srgbClr val="4203BF"/>
              </a:solidFill>
              <a:latin typeface="Century Gothic" panose="020B0502020202020204" pitchFamily="34" charset="0"/>
            </a:endParaRPr>
          </a:p>
          <a:p>
            <a:pPr marL="0" indent="0">
              <a:buNone/>
            </a:pPr>
            <a:r>
              <a:rPr lang="en-US" sz="1800" dirty="0">
                <a:solidFill>
                  <a:srgbClr val="4203BF"/>
                </a:solidFill>
                <a:latin typeface="Century Gothic" panose="020B0502020202020204" pitchFamily="34" charset="0"/>
              </a:rPr>
              <a:t>There is a risk of unintended consequences if implemented badly:</a:t>
            </a:r>
          </a:p>
          <a:p>
            <a:r>
              <a:rPr lang="en-US" sz="1800" dirty="0">
                <a:solidFill>
                  <a:srgbClr val="4203BF"/>
                </a:solidFill>
                <a:latin typeface="Century Gothic" panose="020B0502020202020204" pitchFamily="34" charset="0"/>
              </a:rPr>
              <a:t>Risk of more autistic people being </a:t>
            </a:r>
            <a:r>
              <a:rPr lang="en-US" sz="1800" dirty="0" err="1">
                <a:solidFill>
                  <a:srgbClr val="4203BF"/>
                </a:solidFill>
                <a:latin typeface="Century Gothic" panose="020B0502020202020204" pitchFamily="34" charset="0"/>
              </a:rPr>
              <a:t>criminalised</a:t>
            </a:r>
            <a:r>
              <a:rPr lang="en-US" sz="1800" dirty="0">
                <a:solidFill>
                  <a:srgbClr val="4203BF"/>
                </a:solidFill>
                <a:latin typeface="Century Gothic" panose="020B0502020202020204" pitchFamily="34" charset="0"/>
              </a:rPr>
              <a:t> and being sent to hospital under Part 3</a:t>
            </a:r>
          </a:p>
          <a:p>
            <a:r>
              <a:rPr lang="en-US" sz="1800" dirty="0">
                <a:solidFill>
                  <a:srgbClr val="4203BF"/>
                </a:solidFill>
                <a:latin typeface="Century Gothic" panose="020B0502020202020204" pitchFamily="34" charset="0"/>
              </a:rPr>
              <a:t>Risk that autistic people will be incorrectly diagnosed with a co-existing mental health condition to justify detention</a:t>
            </a:r>
          </a:p>
          <a:p>
            <a:r>
              <a:rPr lang="en-US" sz="1800" dirty="0">
                <a:solidFill>
                  <a:srgbClr val="4203BF"/>
                </a:solidFill>
                <a:latin typeface="Century Gothic" panose="020B0502020202020204" pitchFamily="34" charset="0"/>
              </a:rPr>
              <a:t>Risk that there will be displacement from MHA to MCA</a:t>
            </a:r>
          </a:p>
          <a:p>
            <a:endParaRPr lang="en-US" sz="1800" dirty="0">
              <a:solidFill>
                <a:srgbClr val="4203BF"/>
              </a:solidFill>
              <a:latin typeface="Century Gothic" panose="020B0502020202020204" pitchFamily="34" charset="0"/>
            </a:endParaRPr>
          </a:p>
          <a:p>
            <a:pPr marL="0" indent="0">
              <a:buNone/>
            </a:pPr>
            <a:r>
              <a:rPr lang="en-US" sz="1800" dirty="0">
                <a:solidFill>
                  <a:srgbClr val="4203BF"/>
                </a:solidFill>
                <a:latin typeface="Century Gothic" panose="020B0502020202020204" pitchFamily="34" charset="0"/>
              </a:rPr>
              <a:t>But detentions under the MHA are being used as a backstop for system failure – these are risks we need to work to mitigate alongside reform. </a:t>
            </a:r>
          </a:p>
          <a:p>
            <a:pPr marL="0" indent="0">
              <a:buNone/>
            </a:pPr>
            <a:endParaRPr lang="en-US" sz="1800" dirty="0">
              <a:solidFill>
                <a:srgbClr val="4203BF"/>
              </a:solidFill>
              <a:latin typeface="Century Gothic" panose="020B0502020202020204" pitchFamily="34" charset="0"/>
            </a:endParaRPr>
          </a:p>
          <a:p>
            <a:pPr marL="0" indent="0">
              <a:buNone/>
            </a:pPr>
            <a:r>
              <a:rPr lang="en-US" sz="1800" b="1" dirty="0">
                <a:solidFill>
                  <a:srgbClr val="4203BF"/>
                </a:solidFill>
                <a:latin typeface="Century Gothic" panose="020B0502020202020204" pitchFamily="34" charset="0"/>
              </a:rPr>
              <a:t>Failure in one part of the system cannot be used to justify human rights abuses in another</a:t>
            </a:r>
          </a:p>
          <a:p>
            <a:endParaRPr lang="en-US" sz="1800" dirty="0">
              <a:solidFill>
                <a:srgbClr val="4203BF"/>
              </a:solidFill>
              <a:latin typeface="Century Gothic" panose="020B0502020202020204" pitchFamily="34" charset="0"/>
            </a:endParaRPr>
          </a:p>
          <a:p>
            <a:endParaRPr lang="en-US" sz="1800" dirty="0">
              <a:solidFill>
                <a:srgbClr val="4203BF"/>
              </a:solidFill>
              <a:latin typeface="Century Gothic" panose="020B0502020202020204" pitchFamily="34" charset="0"/>
            </a:endParaRPr>
          </a:p>
          <a:p>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4139177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45421"/>
            <a:ext cx="49149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Community support is crucial!</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4203BF"/>
              </a:solidFill>
              <a:latin typeface="Century Gothic" panose="020B0502020202020204" pitchFamily="34" charset="0"/>
            </a:endParaRPr>
          </a:p>
        </p:txBody>
      </p:sp>
      <p:sp>
        <p:nvSpPr>
          <p:cNvPr id="13" name="Subtitle 2">
            <a:extLst>
              <a:ext uri="{FF2B5EF4-FFF2-40B4-BE49-F238E27FC236}">
                <a16:creationId xmlns:a16="http://schemas.microsoft.com/office/drawing/2014/main" id="{A0D49F9E-9270-8E40-9289-E925B6766956}"/>
              </a:ext>
            </a:extLst>
          </p:cNvPr>
          <p:cNvSpPr txBox="1">
            <a:spLocks/>
          </p:cNvSpPr>
          <p:nvPr/>
        </p:nvSpPr>
        <p:spPr>
          <a:xfrm>
            <a:off x="481694" y="1676401"/>
            <a:ext cx="8357506" cy="45170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203BF"/>
                </a:solidFill>
                <a:latin typeface="Century Gothic" panose="020B0502020202020204" pitchFamily="34" charset="0"/>
              </a:rPr>
              <a:t>The changes to detentions under s.3 for autistic people and people with a learning disability are expected to be commenced in 2026/27.</a:t>
            </a:r>
          </a:p>
          <a:p>
            <a:pPr marL="0" indent="0">
              <a:buNone/>
            </a:pPr>
            <a:endParaRPr lang="en-US" sz="1800" dirty="0">
              <a:solidFill>
                <a:srgbClr val="4203BF"/>
              </a:solidFill>
              <a:latin typeface="Century Gothic" panose="020B0502020202020204" pitchFamily="34" charset="0"/>
            </a:endParaRPr>
          </a:p>
          <a:p>
            <a:pPr marL="0" indent="0">
              <a:buNone/>
            </a:pPr>
            <a:r>
              <a:rPr lang="en-US" sz="1800" dirty="0">
                <a:solidFill>
                  <a:srgbClr val="4203BF"/>
                </a:solidFill>
                <a:latin typeface="Century Gothic" panose="020B0502020202020204" pitchFamily="34" charset="0"/>
              </a:rPr>
              <a:t>This time should be used to build up capacity in the community to ensure autistic people and people with a learning disability are supported.</a:t>
            </a:r>
          </a:p>
          <a:p>
            <a:pPr marL="0" indent="0">
              <a:buNone/>
            </a:pPr>
            <a:endParaRPr lang="en-US" sz="1800" dirty="0">
              <a:solidFill>
                <a:srgbClr val="4203BF"/>
              </a:solidFill>
              <a:latin typeface="Century Gothic" panose="020B0502020202020204" pitchFamily="34" charset="0"/>
            </a:endParaRPr>
          </a:p>
          <a:p>
            <a:pPr marL="0" indent="0">
              <a:buNone/>
            </a:pPr>
            <a:r>
              <a:rPr lang="en-GB" sz="1800" dirty="0">
                <a:solidFill>
                  <a:srgbClr val="4203BF"/>
                </a:solidFill>
                <a:latin typeface="Century Gothic" panose="020B0502020202020204" pitchFamily="34" charset="0"/>
              </a:rPr>
              <a:t>Services are needed at five critical points:</a:t>
            </a:r>
          </a:p>
          <a:p>
            <a:r>
              <a:rPr lang="en-GB" sz="1800" dirty="0">
                <a:solidFill>
                  <a:srgbClr val="4203BF"/>
                </a:solidFill>
                <a:latin typeface="Century Gothic" panose="020B0502020202020204" pitchFamily="34" charset="0"/>
              </a:rPr>
              <a:t>Preventative services</a:t>
            </a:r>
          </a:p>
          <a:p>
            <a:r>
              <a:rPr lang="en-GB" sz="1800" dirty="0">
                <a:solidFill>
                  <a:srgbClr val="4203BF"/>
                </a:solidFill>
                <a:latin typeface="Century Gothic" panose="020B0502020202020204" pitchFamily="34" charset="0"/>
              </a:rPr>
              <a:t>General mental health support</a:t>
            </a:r>
          </a:p>
          <a:p>
            <a:r>
              <a:rPr lang="en-GB" sz="1800" dirty="0">
                <a:solidFill>
                  <a:srgbClr val="4203BF"/>
                </a:solidFill>
                <a:latin typeface="Century Gothic" panose="020B0502020202020204" pitchFamily="34" charset="0"/>
              </a:rPr>
              <a:t>Crisis support in the community</a:t>
            </a:r>
          </a:p>
          <a:p>
            <a:r>
              <a:rPr lang="en-GB" sz="1800" dirty="0">
                <a:solidFill>
                  <a:srgbClr val="4203BF"/>
                </a:solidFill>
                <a:latin typeface="Century Gothic" panose="020B0502020202020204" pitchFamily="34" charset="0"/>
              </a:rPr>
              <a:t>Services to move out of hospital into, including housing</a:t>
            </a:r>
          </a:p>
          <a:p>
            <a:r>
              <a:rPr lang="en-GB" sz="1800" dirty="0">
                <a:solidFill>
                  <a:srgbClr val="4203BF"/>
                </a:solidFill>
                <a:latin typeface="Century Gothic" panose="020B0502020202020204" pitchFamily="34" charset="0"/>
              </a:rPr>
              <a:t>Advice and support for families to get their relatives out</a:t>
            </a:r>
          </a:p>
          <a:p>
            <a:endParaRPr lang="en-US" sz="1800" dirty="0">
              <a:solidFill>
                <a:srgbClr val="4203BF"/>
              </a:solidFill>
              <a:latin typeface="Century Gothic" panose="020B0502020202020204" pitchFamily="34" charset="0"/>
            </a:endParaRPr>
          </a:p>
          <a:p>
            <a:endParaRPr lang="en-US" sz="1800" dirty="0">
              <a:solidFill>
                <a:srgbClr val="4203BF"/>
              </a:solidFill>
              <a:latin typeface="Century Gothic" panose="020B0502020202020204" pitchFamily="34" charset="0"/>
            </a:endParaRPr>
          </a:p>
          <a:p>
            <a:endParaRPr lang="en-US" sz="1800" dirty="0">
              <a:solidFill>
                <a:srgbClr val="4203BF"/>
              </a:solidFill>
              <a:latin typeface="Century Gothic" panose="020B0502020202020204" pitchFamily="34" charset="0"/>
            </a:endParaRPr>
          </a:p>
          <a:p>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63968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30456"/>
            <a:ext cx="49149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Possible Amendments</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4203BF"/>
              </a:solidFill>
              <a:latin typeface="Century Gothic" panose="020B0502020202020204" pitchFamily="34" charset="0"/>
            </a:endParaRPr>
          </a:p>
        </p:txBody>
      </p:sp>
      <p:sp>
        <p:nvSpPr>
          <p:cNvPr id="13" name="Subtitle 2">
            <a:extLst>
              <a:ext uri="{FF2B5EF4-FFF2-40B4-BE49-F238E27FC236}">
                <a16:creationId xmlns:a16="http://schemas.microsoft.com/office/drawing/2014/main" id="{A0D49F9E-9270-8E40-9289-E925B6766956}"/>
              </a:ext>
            </a:extLst>
          </p:cNvPr>
          <p:cNvSpPr txBox="1">
            <a:spLocks/>
          </p:cNvSpPr>
          <p:nvPr/>
        </p:nvSpPr>
        <p:spPr>
          <a:xfrm>
            <a:off x="481693" y="1498601"/>
            <a:ext cx="8180613" cy="31395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4203BF"/>
              </a:solidFill>
              <a:latin typeface="Century Gothic" panose="020B0502020202020204" pitchFamily="34" charset="0"/>
            </a:endParaRPr>
          </a:p>
        </p:txBody>
      </p:sp>
      <p:sp>
        <p:nvSpPr>
          <p:cNvPr id="2" name="Rectangle 1">
            <a:extLst>
              <a:ext uri="{FF2B5EF4-FFF2-40B4-BE49-F238E27FC236}">
                <a16:creationId xmlns:a16="http://schemas.microsoft.com/office/drawing/2014/main" id="{54A8E3DA-B3EA-4F4E-87EA-32EDB5CE58A1}"/>
              </a:ext>
            </a:extLst>
          </p:cNvPr>
          <p:cNvSpPr/>
          <p:nvPr/>
        </p:nvSpPr>
        <p:spPr>
          <a:xfrm>
            <a:off x="481694" y="1074395"/>
            <a:ext cx="8180612" cy="6186309"/>
          </a:xfrm>
          <a:prstGeom prst="rect">
            <a:avLst/>
          </a:prstGeom>
        </p:spPr>
        <p:txBody>
          <a:bodyPr wrap="square">
            <a:spAutoFit/>
          </a:bodyPr>
          <a:lstStyle/>
          <a:p>
            <a:r>
              <a:rPr lang="en-US" dirty="0">
                <a:solidFill>
                  <a:srgbClr val="4203BF"/>
                </a:solidFill>
                <a:latin typeface="Century Gothic" panose="020B0502020202020204" pitchFamily="34" charset="0"/>
              </a:rPr>
              <a:t>We would like to see the Bill amended, including:</a:t>
            </a:r>
          </a:p>
          <a:p>
            <a:endParaRPr lang="en-US" dirty="0">
              <a:solidFill>
                <a:srgbClr val="4203BF"/>
              </a:solidFill>
              <a:latin typeface="Century Gothic" panose="020B0502020202020204" pitchFamily="34" charset="0"/>
            </a:endParaRPr>
          </a:p>
          <a:p>
            <a:pPr marL="285750" indent="-285750">
              <a:buFont typeface="Arial" panose="020B0604020202020204" pitchFamily="34" charset="0"/>
              <a:buChar char="•"/>
            </a:pPr>
            <a:r>
              <a:rPr lang="en-US" dirty="0">
                <a:solidFill>
                  <a:srgbClr val="4203BF"/>
                </a:solidFill>
                <a:latin typeface="Century Gothic" panose="020B0502020202020204" pitchFamily="34" charset="0"/>
              </a:rPr>
              <a:t>A plan to be laid before Parliament on commissioning sufficient community services for autistic people and people with a learning disability</a:t>
            </a:r>
          </a:p>
          <a:p>
            <a:pPr marL="285750" indent="-285750">
              <a:buFont typeface="Arial" panose="020B0604020202020204" pitchFamily="34" charset="0"/>
              <a:buChar char="•"/>
            </a:pPr>
            <a:endParaRPr lang="en-US" dirty="0">
              <a:solidFill>
                <a:srgbClr val="4203BF"/>
              </a:solidFill>
              <a:latin typeface="Century Gothic" panose="020B0502020202020204" pitchFamily="34" charset="0"/>
            </a:endParaRPr>
          </a:p>
          <a:p>
            <a:pPr marL="285750" indent="-285750">
              <a:buFont typeface="Arial" panose="020B0604020202020204" pitchFamily="34" charset="0"/>
              <a:buChar char="•"/>
            </a:pPr>
            <a:r>
              <a:rPr lang="en-US" dirty="0">
                <a:solidFill>
                  <a:srgbClr val="4203BF"/>
                </a:solidFill>
                <a:latin typeface="Century Gothic" panose="020B0502020202020204" pitchFamily="34" charset="0"/>
              </a:rPr>
              <a:t>Provisions to prevent the Mental Capacity Act from being used as an alternative inappropriate route to detention</a:t>
            </a:r>
          </a:p>
          <a:p>
            <a:pPr marL="285750" indent="-285750">
              <a:buFont typeface="Arial" panose="020B0604020202020204" pitchFamily="34" charset="0"/>
              <a:buChar char="•"/>
            </a:pPr>
            <a:endParaRPr lang="en-US" dirty="0">
              <a:solidFill>
                <a:srgbClr val="4203BF"/>
              </a:solidFill>
              <a:latin typeface="Century Gothic" panose="020B0502020202020204" pitchFamily="34" charset="0"/>
            </a:endParaRPr>
          </a:p>
          <a:p>
            <a:pPr marL="285750" indent="-285750">
              <a:buFont typeface="Arial" panose="020B0604020202020204" pitchFamily="34" charset="0"/>
              <a:buChar char="•"/>
            </a:pPr>
            <a:r>
              <a:rPr lang="en-US" dirty="0">
                <a:solidFill>
                  <a:srgbClr val="4203BF"/>
                </a:solidFill>
                <a:latin typeface="Century Gothic" panose="020B0502020202020204" pitchFamily="34" charset="0"/>
              </a:rPr>
              <a:t>Strengthening language to ensure C(E)TR recommendations are followed through</a:t>
            </a:r>
          </a:p>
          <a:p>
            <a:pPr marL="285750" indent="-285750">
              <a:buFont typeface="Arial" panose="020B0604020202020204" pitchFamily="34" charset="0"/>
              <a:buChar char="•"/>
            </a:pPr>
            <a:endParaRPr lang="en-US" dirty="0">
              <a:solidFill>
                <a:srgbClr val="4203BF"/>
              </a:solidFill>
              <a:latin typeface="Century Gothic" panose="020B0502020202020204" pitchFamily="34" charset="0"/>
            </a:endParaRPr>
          </a:p>
          <a:p>
            <a:pPr marL="285750" indent="-285750">
              <a:buFont typeface="Arial" panose="020B0604020202020204" pitchFamily="34" charset="0"/>
              <a:buChar char="•"/>
            </a:pPr>
            <a:r>
              <a:rPr lang="en-US" dirty="0">
                <a:solidFill>
                  <a:srgbClr val="4203BF"/>
                </a:solidFill>
                <a:latin typeface="Century Gothic" panose="020B0502020202020204" pitchFamily="34" charset="0"/>
              </a:rPr>
              <a:t>Strengthening language to ensure those on a risk register are supported in the community </a:t>
            </a:r>
          </a:p>
          <a:p>
            <a:pPr marL="285750" indent="-285750">
              <a:buFont typeface="Arial" panose="020B0604020202020204" pitchFamily="34" charset="0"/>
              <a:buChar char="•"/>
            </a:pPr>
            <a:endParaRPr lang="en-US" dirty="0">
              <a:solidFill>
                <a:srgbClr val="4203BF"/>
              </a:solidFill>
              <a:latin typeface="Century Gothic" panose="020B0502020202020204" pitchFamily="34" charset="0"/>
            </a:endParaRPr>
          </a:p>
          <a:p>
            <a:pPr marL="285750" indent="-285750">
              <a:buFont typeface="Arial" panose="020B0604020202020204" pitchFamily="34" charset="0"/>
              <a:buChar char="•"/>
            </a:pPr>
            <a:r>
              <a:rPr lang="en-US" dirty="0">
                <a:solidFill>
                  <a:srgbClr val="4203BF"/>
                </a:solidFill>
                <a:latin typeface="Century Gothic" panose="020B0502020202020204" pitchFamily="34" charset="0"/>
              </a:rPr>
              <a:t>Improvements made to the new definition of ‘appropriate medical treatment’ to make sure treatment is therapeutically beneficial</a:t>
            </a:r>
          </a:p>
          <a:p>
            <a:pPr marL="285750" indent="-285750">
              <a:buFont typeface="Arial" panose="020B0604020202020204" pitchFamily="34" charset="0"/>
              <a:buChar char="•"/>
            </a:pPr>
            <a:endParaRPr lang="en-US" dirty="0">
              <a:solidFill>
                <a:srgbClr val="4203BF"/>
              </a:solidFill>
              <a:latin typeface="Century Gothic" panose="020B0502020202020204" pitchFamily="34" charset="0"/>
            </a:endParaRPr>
          </a:p>
          <a:p>
            <a:pPr marL="285750" indent="-285750">
              <a:buFont typeface="Arial" panose="020B0604020202020204" pitchFamily="34" charset="0"/>
              <a:buChar char="•"/>
            </a:pPr>
            <a:r>
              <a:rPr lang="en-US" dirty="0">
                <a:solidFill>
                  <a:srgbClr val="4203BF"/>
                </a:solidFill>
                <a:latin typeface="Century Gothic" panose="020B0502020202020204" pitchFamily="34" charset="0"/>
              </a:rPr>
              <a:t>Making sure that the criteria for detentions under s.3 state this must be solely due to a co-existing mental health condition</a:t>
            </a:r>
          </a:p>
          <a:p>
            <a:pPr marL="285750" indent="-285750">
              <a:buFont typeface="Arial" panose="020B0604020202020204" pitchFamily="34" charset="0"/>
              <a:buChar char="•"/>
            </a:pPr>
            <a:endParaRPr lang="en-US" dirty="0">
              <a:solidFill>
                <a:srgbClr val="4203BF"/>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95874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0B85F4-E577-0342-85CA-30755E39D04E}"/>
              </a:ext>
            </a:extLst>
          </p:cNvPr>
          <p:cNvSpPr txBox="1">
            <a:spLocks/>
          </p:cNvSpPr>
          <p:nvPr/>
        </p:nvSpPr>
        <p:spPr>
          <a:xfrm>
            <a:off x="439286" y="3278387"/>
            <a:ext cx="4914900"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Thank you for listening!</a:t>
            </a: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439286" y="3157555"/>
            <a:ext cx="5951764" cy="11356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50" dirty="0">
              <a:solidFill>
                <a:srgbClr val="4203BF"/>
              </a:solidFill>
              <a:latin typeface="Century Gothic" panose="020B0502020202020204" pitchFamily="34" charset="0"/>
            </a:endParaRPr>
          </a:p>
        </p:txBody>
      </p:sp>
      <p:pic>
        <p:nvPicPr>
          <p:cNvPr id="3" name="Picture 2">
            <a:extLst>
              <a:ext uri="{FF2B5EF4-FFF2-40B4-BE49-F238E27FC236}">
                <a16:creationId xmlns:a16="http://schemas.microsoft.com/office/drawing/2014/main" id="{11BDD83E-A73C-6948-AA86-6123C64759B4}"/>
              </a:ext>
            </a:extLst>
          </p:cNvPr>
          <p:cNvPicPr>
            <a:picLocks noChangeAspect="1"/>
          </p:cNvPicPr>
          <p:nvPr/>
        </p:nvPicPr>
        <p:blipFill rotWithShape="1">
          <a:blip r:embed="rId2"/>
          <a:srcRect r="38247"/>
          <a:stretch/>
        </p:blipFill>
        <p:spPr>
          <a:xfrm>
            <a:off x="5583515" y="2107790"/>
            <a:ext cx="3163507" cy="3417178"/>
          </a:xfrm>
          <a:prstGeom prst="rect">
            <a:avLst/>
          </a:prstGeom>
          <a:effectLst/>
        </p:spPr>
      </p:pic>
    </p:spTree>
    <p:extLst>
      <p:ext uri="{BB962C8B-B14F-4D97-AF65-F5344CB8AC3E}">
        <p14:creationId xmlns:p14="http://schemas.microsoft.com/office/powerpoint/2010/main" val="350418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B791BC-13DB-4F6F-A278-617A5617E4A3}"/>
              </a:ext>
            </a:extLst>
          </p:cNvPr>
          <p:cNvSpPr txBox="1">
            <a:spLocks/>
          </p:cNvSpPr>
          <p:nvPr/>
        </p:nvSpPr>
        <p:spPr>
          <a:xfrm>
            <a:off x="481694" y="1266316"/>
            <a:ext cx="4914900"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dirty="0">
              <a:solidFill>
                <a:srgbClr val="4203BF"/>
              </a:solidFill>
              <a:latin typeface="Century Gothic" panose="020B0502020202020204" pitchFamily="34" charset="0"/>
            </a:endParaRPr>
          </a:p>
        </p:txBody>
      </p:sp>
      <p:sp>
        <p:nvSpPr>
          <p:cNvPr id="4" name="Title 1">
            <a:extLst>
              <a:ext uri="{FF2B5EF4-FFF2-40B4-BE49-F238E27FC236}">
                <a16:creationId xmlns:a16="http://schemas.microsoft.com/office/drawing/2014/main" id="{9C511625-36BC-49DA-AD66-67B6C18DAAA7}"/>
              </a:ext>
            </a:extLst>
          </p:cNvPr>
          <p:cNvSpPr txBox="1">
            <a:spLocks/>
          </p:cNvSpPr>
          <p:nvPr/>
        </p:nvSpPr>
        <p:spPr>
          <a:xfrm>
            <a:off x="407256" y="728324"/>
            <a:ext cx="6843712"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Inpatient statistics</a:t>
            </a:r>
          </a:p>
        </p:txBody>
      </p:sp>
      <p:sp>
        <p:nvSpPr>
          <p:cNvPr id="6" name="Subtitle 2">
            <a:extLst>
              <a:ext uri="{FF2B5EF4-FFF2-40B4-BE49-F238E27FC236}">
                <a16:creationId xmlns:a16="http://schemas.microsoft.com/office/drawing/2014/main" id="{0EEB6582-E24D-4199-ADF1-8974FFA8788B}"/>
              </a:ext>
            </a:extLst>
          </p:cNvPr>
          <p:cNvSpPr txBox="1">
            <a:spLocks/>
          </p:cNvSpPr>
          <p:nvPr/>
        </p:nvSpPr>
        <p:spPr>
          <a:xfrm>
            <a:off x="3829112" y="1378599"/>
            <a:ext cx="5063775" cy="2057714"/>
          </a:xfrm>
          <a:prstGeom prst="rect">
            <a:avLst/>
          </a:prstGeom>
        </p:spPr>
        <p:txBody>
          <a:bodyPr lIns="68580" tIns="34290" rIns="68580" bIns="3429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50" dirty="0">
              <a:solidFill>
                <a:srgbClr val="4203BF"/>
              </a:solidFill>
              <a:latin typeface="Century Gothic"/>
            </a:endParaRPr>
          </a:p>
          <a:p>
            <a:pPr marL="0" indent="0">
              <a:buNone/>
            </a:pPr>
            <a:r>
              <a:rPr lang="en-GB" sz="2700" b="1" dirty="0">
                <a:solidFill>
                  <a:srgbClr val="4203BF"/>
                </a:solidFill>
                <a:latin typeface="Century Gothic"/>
              </a:rPr>
              <a:t>2,050</a:t>
            </a:r>
            <a:r>
              <a:rPr lang="en-GB" sz="1650" dirty="0">
                <a:solidFill>
                  <a:srgbClr val="4203BF"/>
                </a:solidFill>
                <a:latin typeface="Century Gothic"/>
              </a:rPr>
              <a:t> autistic people and people with learning disabilities are in inpatient mental health hospitals in England</a:t>
            </a:r>
          </a:p>
          <a:p>
            <a:pPr marL="0" indent="0">
              <a:buNone/>
            </a:pPr>
            <a:endParaRPr lang="en-GB" sz="1800" dirty="0">
              <a:solidFill>
                <a:srgbClr val="4203BF"/>
              </a:solidFill>
              <a:latin typeface="Century Gothic"/>
            </a:endParaRPr>
          </a:p>
          <a:p>
            <a:pPr marL="0" indent="0">
              <a:buNone/>
            </a:pPr>
            <a:r>
              <a:rPr lang="en-GB" sz="2700" b="1" dirty="0">
                <a:solidFill>
                  <a:srgbClr val="4203BF"/>
                </a:solidFill>
                <a:latin typeface="Century Gothic"/>
              </a:rPr>
              <a:t>1,410</a:t>
            </a:r>
            <a:r>
              <a:rPr lang="en-GB" sz="1650" dirty="0">
                <a:solidFill>
                  <a:srgbClr val="4203BF"/>
                </a:solidFill>
                <a:latin typeface="Century Gothic"/>
              </a:rPr>
              <a:t> (69%) of these people are autistic</a:t>
            </a:r>
          </a:p>
          <a:p>
            <a:pPr marL="0" indent="0">
              <a:buNone/>
            </a:pPr>
            <a:endParaRPr lang="en-GB" sz="1650" dirty="0">
              <a:solidFill>
                <a:srgbClr val="4203BF"/>
              </a:solidFill>
              <a:latin typeface="Century Gothic"/>
            </a:endParaRPr>
          </a:p>
          <a:p>
            <a:pPr marL="0" indent="0">
              <a:buNone/>
            </a:pPr>
            <a:r>
              <a:rPr lang="en-GB" sz="2700" b="1" dirty="0">
                <a:solidFill>
                  <a:srgbClr val="4203BF"/>
                </a:solidFill>
                <a:latin typeface="Century Gothic"/>
              </a:rPr>
              <a:t>122% </a:t>
            </a:r>
            <a:r>
              <a:rPr lang="en-GB" sz="1650" dirty="0">
                <a:solidFill>
                  <a:srgbClr val="4203BF"/>
                </a:solidFill>
                <a:latin typeface="Century Gothic"/>
              </a:rPr>
              <a:t>increase in the number of autistic people without a learning disability since 2015</a:t>
            </a:r>
          </a:p>
          <a:p>
            <a:pPr marL="0" indent="0">
              <a:buNone/>
            </a:pPr>
            <a:endParaRPr lang="en-GB" sz="1650" dirty="0">
              <a:solidFill>
                <a:srgbClr val="4203BF"/>
              </a:solidFill>
              <a:latin typeface="Century Gothic"/>
            </a:endParaRPr>
          </a:p>
          <a:p>
            <a:pPr marL="0" indent="0">
              <a:buNone/>
            </a:pPr>
            <a:r>
              <a:rPr lang="en-GB" sz="2700" b="1" dirty="0">
                <a:solidFill>
                  <a:srgbClr val="4203BF"/>
                </a:solidFill>
                <a:latin typeface="Century Gothic"/>
              </a:rPr>
              <a:t>92% </a:t>
            </a:r>
            <a:r>
              <a:rPr lang="en-GB" sz="1650" dirty="0">
                <a:solidFill>
                  <a:srgbClr val="4203BF"/>
                </a:solidFill>
                <a:latin typeface="Century Gothic"/>
              </a:rPr>
              <a:t>detained under the MHA 1983</a:t>
            </a:r>
          </a:p>
          <a:p>
            <a:pPr marL="0" indent="0">
              <a:buNone/>
            </a:pPr>
            <a:endParaRPr lang="en-GB" sz="1650" dirty="0">
              <a:solidFill>
                <a:srgbClr val="4203BF"/>
              </a:solidFill>
              <a:latin typeface="Century Gothic"/>
            </a:endParaRPr>
          </a:p>
          <a:p>
            <a:pPr marL="0" indent="0">
              <a:buNone/>
            </a:pPr>
            <a:r>
              <a:rPr lang="en-GB" sz="2700" b="1" dirty="0">
                <a:solidFill>
                  <a:srgbClr val="4203BF"/>
                </a:solidFill>
                <a:latin typeface="Century Gothic"/>
              </a:rPr>
              <a:t>4.9</a:t>
            </a:r>
            <a:r>
              <a:rPr lang="en-GB" sz="1650" dirty="0">
                <a:solidFill>
                  <a:srgbClr val="4203BF"/>
                </a:solidFill>
                <a:latin typeface="Century Gothic"/>
              </a:rPr>
              <a:t> years average stay</a:t>
            </a:r>
          </a:p>
          <a:p>
            <a:pPr marL="0" indent="0">
              <a:buNone/>
            </a:pPr>
            <a:endParaRPr lang="en-GB" sz="1650" dirty="0">
              <a:solidFill>
                <a:srgbClr val="4203BF"/>
              </a:solidFill>
              <a:latin typeface="Century Gothic"/>
            </a:endParaRPr>
          </a:p>
          <a:p>
            <a:endParaRPr lang="en-GB" sz="1800" dirty="0">
              <a:solidFill>
                <a:srgbClr val="4203BF"/>
              </a:solidFill>
              <a:latin typeface="Century Gothic" panose="020B0502020202020204" pitchFamily="34" charset="0"/>
            </a:endParaRPr>
          </a:p>
          <a:p>
            <a:pPr marL="0" indent="0">
              <a:buNone/>
            </a:pPr>
            <a:endParaRPr lang="en-GB" sz="1800" dirty="0">
              <a:solidFill>
                <a:srgbClr val="4203BF"/>
              </a:solidFill>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481694" y="2493185"/>
            <a:ext cx="2658761" cy="1495277"/>
          </a:xfrm>
          <a:prstGeom prst="rect">
            <a:avLst/>
          </a:prstGeom>
        </p:spPr>
      </p:pic>
      <p:pic>
        <p:nvPicPr>
          <p:cNvPr id="10" name="Picture 9"/>
          <p:cNvPicPr>
            <a:picLocks noChangeAspect="1"/>
          </p:cNvPicPr>
          <p:nvPr/>
        </p:nvPicPr>
        <p:blipFill>
          <a:blip r:embed="rId3"/>
          <a:stretch>
            <a:fillRect/>
          </a:stretch>
        </p:blipFill>
        <p:spPr>
          <a:xfrm>
            <a:off x="481694" y="3994807"/>
            <a:ext cx="2658761" cy="1495277"/>
          </a:xfrm>
          <a:prstGeom prst="rect">
            <a:avLst/>
          </a:prstGeom>
        </p:spPr>
      </p:pic>
    </p:spTree>
    <p:extLst>
      <p:ext uri="{BB962C8B-B14F-4D97-AF65-F5344CB8AC3E}">
        <p14:creationId xmlns:p14="http://schemas.microsoft.com/office/powerpoint/2010/main" val="1404079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F620-2132-4108-B2D0-7BAB1DDDC586}"/>
              </a:ext>
            </a:extLst>
          </p:cNvPr>
          <p:cNvSpPr txBox="1">
            <a:spLocks/>
          </p:cNvSpPr>
          <p:nvPr/>
        </p:nvSpPr>
        <p:spPr>
          <a:xfrm>
            <a:off x="481693" y="707739"/>
            <a:ext cx="5952973"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A history of missed targets</a:t>
            </a:r>
          </a:p>
        </p:txBody>
      </p:sp>
      <p:sp>
        <p:nvSpPr>
          <p:cNvPr id="3" name="Subtitle 2">
            <a:extLst>
              <a:ext uri="{FF2B5EF4-FFF2-40B4-BE49-F238E27FC236}">
                <a16:creationId xmlns:a16="http://schemas.microsoft.com/office/drawing/2014/main" id="{D4D44E0F-8F94-43A1-B52E-3F5518962993}"/>
              </a:ext>
            </a:extLst>
          </p:cNvPr>
          <p:cNvSpPr txBox="1">
            <a:spLocks/>
          </p:cNvSpPr>
          <p:nvPr/>
        </p:nvSpPr>
        <p:spPr>
          <a:xfrm>
            <a:off x="481694" y="2318646"/>
            <a:ext cx="8177811" cy="31754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solidFill>
                <a:srgbClr val="4203BF"/>
              </a:solidFill>
              <a:latin typeface="Century Gothic" panose="020B0502020202020204" pitchFamily="34" charset="0"/>
            </a:endParaRPr>
          </a:p>
        </p:txBody>
      </p:sp>
      <p:sp>
        <p:nvSpPr>
          <p:cNvPr id="5" name="Subtitle 2">
            <a:extLst>
              <a:ext uri="{FF2B5EF4-FFF2-40B4-BE49-F238E27FC236}">
                <a16:creationId xmlns:a16="http://schemas.microsoft.com/office/drawing/2014/main" id="{9ECF5A2E-F592-459F-91EA-B10663B11F85}"/>
              </a:ext>
            </a:extLst>
          </p:cNvPr>
          <p:cNvSpPr txBox="1">
            <a:spLocks/>
          </p:cNvSpPr>
          <p:nvPr/>
        </p:nvSpPr>
        <p:spPr>
          <a:xfrm>
            <a:off x="481694" y="1869643"/>
            <a:ext cx="8459106" cy="4073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a:solidFill>
                  <a:srgbClr val="4203BF"/>
                </a:solidFill>
                <a:latin typeface="Century Gothic" panose="020B0502020202020204" pitchFamily="34" charset="0"/>
              </a:rPr>
              <a:t>Target to end inappropriate placements and move people into community-based support by 2014 – </a:t>
            </a:r>
            <a:r>
              <a:rPr lang="en-US" sz="1800" b="1" dirty="0">
                <a:solidFill>
                  <a:srgbClr val="4203BF"/>
                </a:solidFill>
                <a:latin typeface="Century Gothic" panose="020B0502020202020204" pitchFamily="34" charset="0"/>
              </a:rPr>
              <a:t>missed</a:t>
            </a:r>
          </a:p>
          <a:p>
            <a:pPr>
              <a:lnSpc>
                <a:spcPct val="150000"/>
              </a:lnSpc>
            </a:pPr>
            <a:endParaRPr lang="en-US" sz="1800" b="1" dirty="0">
              <a:solidFill>
                <a:srgbClr val="4203BF"/>
              </a:solidFill>
              <a:latin typeface="Century Gothic" panose="020B0502020202020204" pitchFamily="34" charset="0"/>
            </a:endParaRPr>
          </a:p>
          <a:p>
            <a:pPr>
              <a:lnSpc>
                <a:spcPct val="150000"/>
              </a:lnSpc>
            </a:pPr>
            <a:r>
              <a:rPr lang="en-US" sz="1800" dirty="0">
                <a:solidFill>
                  <a:srgbClr val="4203BF"/>
                </a:solidFill>
                <a:latin typeface="Century Gothic" panose="020B0502020202020204" pitchFamily="34" charset="0"/>
              </a:rPr>
              <a:t>New targets to move 35-50% of autistic people and people with learning disabilities into the community by 2019 – </a:t>
            </a:r>
            <a:r>
              <a:rPr lang="en-US" sz="1800" b="1" dirty="0">
                <a:solidFill>
                  <a:srgbClr val="4203BF"/>
                </a:solidFill>
                <a:latin typeface="Century Gothic" panose="020B0502020202020204" pitchFamily="34" charset="0"/>
              </a:rPr>
              <a:t>missed</a:t>
            </a:r>
          </a:p>
          <a:p>
            <a:pPr>
              <a:lnSpc>
                <a:spcPct val="150000"/>
              </a:lnSpc>
            </a:pPr>
            <a:endParaRPr lang="en-US" sz="1800" b="1" dirty="0">
              <a:solidFill>
                <a:srgbClr val="4203BF"/>
              </a:solidFill>
              <a:latin typeface="Century Gothic" panose="020B0502020202020204" pitchFamily="34" charset="0"/>
            </a:endParaRPr>
          </a:p>
          <a:p>
            <a:pPr>
              <a:lnSpc>
                <a:spcPct val="150000"/>
              </a:lnSpc>
            </a:pPr>
            <a:r>
              <a:rPr lang="en-US" sz="1800" dirty="0">
                <a:solidFill>
                  <a:srgbClr val="4203BF"/>
                </a:solidFill>
                <a:latin typeface="Century Gothic" panose="020B0502020202020204" pitchFamily="34" charset="0"/>
              </a:rPr>
              <a:t>NHS Long Term Plan Target to halve the number of autistic people and people with learning disabilities detained in mental health hospitals from 2015 levels by March 2024 – </a:t>
            </a:r>
            <a:r>
              <a:rPr lang="en-US" sz="1800" b="1" dirty="0">
                <a:solidFill>
                  <a:srgbClr val="4203BF"/>
                </a:solidFill>
                <a:latin typeface="Century Gothic" panose="020B0502020202020204" pitchFamily="34" charset="0"/>
              </a:rPr>
              <a:t>missed</a:t>
            </a:r>
          </a:p>
          <a:p>
            <a:pPr marL="0" indent="0">
              <a:lnSpc>
                <a:spcPct val="150000"/>
              </a:lnSpc>
              <a:buNone/>
            </a:pPr>
            <a:endParaRPr lang="en-US" sz="1800" b="1"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277069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F620-2132-4108-B2D0-7BAB1DDDC586}"/>
              </a:ext>
            </a:extLst>
          </p:cNvPr>
          <p:cNvSpPr txBox="1">
            <a:spLocks/>
          </p:cNvSpPr>
          <p:nvPr/>
        </p:nvSpPr>
        <p:spPr>
          <a:xfrm>
            <a:off x="481693" y="707739"/>
            <a:ext cx="5952973" cy="5379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This is a human rights scandal</a:t>
            </a:r>
          </a:p>
          <a:p>
            <a:endParaRPr lang="en-US" sz="3300" b="1" dirty="0">
              <a:solidFill>
                <a:srgbClr val="4203BF"/>
              </a:solidFill>
              <a:latin typeface="Century Gothic" panose="020B0502020202020204" pitchFamily="34" charset="0"/>
            </a:endParaRPr>
          </a:p>
        </p:txBody>
      </p:sp>
      <p:sp>
        <p:nvSpPr>
          <p:cNvPr id="3" name="Subtitle 2">
            <a:extLst>
              <a:ext uri="{FF2B5EF4-FFF2-40B4-BE49-F238E27FC236}">
                <a16:creationId xmlns:a16="http://schemas.microsoft.com/office/drawing/2014/main" id="{D4D44E0F-8F94-43A1-B52E-3F5518962993}"/>
              </a:ext>
            </a:extLst>
          </p:cNvPr>
          <p:cNvSpPr txBox="1">
            <a:spLocks/>
          </p:cNvSpPr>
          <p:nvPr/>
        </p:nvSpPr>
        <p:spPr>
          <a:xfrm>
            <a:off x="481694" y="2318646"/>
            <a:ext cx="8177811" cy="31754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solidFill>
                <a:srgbClr val="4203BF"/>
              </a:solidFill>
              <a:latin typeface="Century Gothic" panose="020B0502020202020204" pitchFamily="34" charset="0"/>
            </a:endParaRPr>
          </a:p>
        </p:txBody>
      </p:sp>
      <p:sp>
        <p:nvSpPr>
          <p:cNvPr id="5" name="Subtitle 2">
            <a:extLst>
              <a:ext uri="{FF2B5EF4-FFF2-40B4-BE49-F238E27FC236}">
                <a16:creationId xmlns:a16="http://schemas.microsoft.com/office/drawing/2014/main" id="{BE0C4694-B45C-40EC-8DA9-CCDD38E839CC}"/>
              </a:ext>
            </a:extLst>
          </p:cNvPr>
          <p:cNvSpPr txBox="1">
            <a:spLocks/>
          </p:cNvSpPr>
          <p:nvPr/>
        </p:nvSpPr>
        <p:spPr>
          <a:xfrm>
            <a:off x="481693" y="2318646"/>
            <a:ext cx="8459106" cy="3879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a:solidFill>
                  <a:srgbClr val="4203BF"/>
                </a:solidFill>
                <a:latin typeface="Century Gothic" panose="020B0502020202020204" pitchFamily="34" charset="0"/>
              </a:rPr>
              <a:t>We are continuing to hear stories of abuse, over-medication, and seclusion</a:t>
            </a:r>
          </a:p>
          <a:p>
            <a:pPr>
              <a:lnSpc>
                <a:spcPct val="150000"/>
              </a:lnSpc>
            </a:pPr>
            <a:r>
              <a:rPr lang="en-US" sz="1800" dirty="0">
                <a:solidFill>
                  <a:srgbClr val="4203BF"/>
                </a:solidFill>
                <a:latin typeface="Century Gothic" panose="020B0502020202020204" pitchFamily="34" charset="0"/>
              </a:rPr>
              <a:t>Wards can be over-stimulating and distressing</a:t>
            </a:r>
          </a:p>
          <a:p>
            <a:pPr>
              <a:lnSpc>
                <a:spcPct val="150000"/>
              </a:lnSpc>
            </a:pPr>
            <a:r>
              <a:rPr lang="en-US" sz="1800" dirty="0">
                <a:solidFill>
                  <a:srgbClr val="4203BF"/>
                </a:solidFill>
                <a:latin typeface="Century Gothic" panose="020B0502020202020204" pitchFamily="34" charset="0"/>
              </a:rPr>
              <a:t>Lack of therapeutic benefit</a:t>
            </a:r>
          </a:p>
          <a:p>
            <a:pPr>
              <a:lnSpc>
                <a:spcPct val="150000"/>
              </a:lnSpc>
            </a:pPr>
            <a:r>
              <a:rPr lang="en-US" sz="1800" dirty="0">
                <a:solidFill>
                  <a:srgbClr val="4203BF"/>
                </a:solidFill>
                <a:latin typeface="Century Gothic" panose="020B0502020202020204" pitchFamily="34" charset="0"/>
              </a:rPr>
              <a:t>Use of restrictive practices</a:t>
            </a:r>
          </a:p>
          <a:p>
            <a:pPr>
              <a:lnSpc>
                <a:spcPct val="150000"/>
              </a:lnSpc>
            </a:pPr>
            <a:r>
              <a:rPr lang="en-US" sz="1800" dirty="0">
                <a:solidFill>
                  <a:srgbClr val="4203BF"/>
                </a:solidFill>
                <a:latin typeface="Century Gothic" panose="020B0502020202020204" pitchFamily="34" charset="0"/>
              </a:rPr>
              <a:t>Lengthy stays</a:t>
            </a:r>
          </a:p>
          <a:p>
            <a:pPr>
              <a:lnSpc>
                <a:spcPct val="150000"/>
              </a:lnSpc>
            </a:pPr>
            <a:r>
              <a:rPr lang="en-US" sz="1800" dirty="0">
                <a:solidFill>
                  <a:srgbClr val="4203BF"/>
                </a:solidFill>
                <a:latin typeface="Century Gothic" panose="020B0502020202020204" pitchFamily="34" charset="0"/>
              </a:rPr>
              <a:t>Out-of-area placements are common</a:t>
            </a:r>
          </a:p>
        </p:txBody>
      </p:sp>
    </p:spTree>
    <p:extLst>
      <p:ext uri="{BB962C8B-B14F-4D97-AF65-F5344CB8AC3E}">
        <p14:creationId xmlns:p14="http://schemas.microsoft.com/office/powerpoint/2010/main" val="371527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652327" y="2698947"/>
            <a:ext cx="5406390" cy="1460105"/>
          </a:xfrm>
          <a:prstGeom prst="rect">
            <a:avLst/>
          </a:prstGeom>
        </p:spPr>
        <p:txBody>
          <a:bodyPr/>
          <a:lstStyle/>
          <a:p>
            <a:r>
              <a:rPr lang="en-US" b="1" dirty="0">
                <a:solidFill>
                  <a:schemeClr val="bg1"/>
                </a:solidFill>
                <a:latin typeface="Century Gothic" panose="020B0502020202020204" pitchFamily="34" charset="0"/>
              </a:rPr>
              <a:t>The Mental Health Bill</a:t>
            </a:r>
          </a:p>
        </p:txBody>
      </p:sp>
    </p:spTree>
    <p:extLst>
      <p:ext uri="{BB962C8B-B14F-4D97-AF65-F5344CB8AC3E}">
        <p14:creationId xmlns:p14="http://schemas.microsoft.com/office/powerpoint/2010/main" val="371577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45421"/>
            <a:ext cx="5951764"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Timeline and Principles</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4203BF"/>
              </a:solidFill>
              <a:latin typeface="Century Gothic" panose="020B0502020202020204" pitchFamily="34" charset="0"/>
            </a:endParaRPr>
          </a:p>
        </p:txBody>
      </p:sp>
      <p:sp>
        <p:nvSpPr>
          <p:cNvPr id="12" name="Subtitle 2">
            <a:extLst>
              <a:ext uri="{FF2B5EF4-FFF2-40B4-BE49-F238E27FC236}">
                <a16:creationId xmlns:a16="http://schemas.microsoft.com/office/drawing/2014/main" id="{7084B2DC-88B7-214C-902E-DCFF686D3772}"/>
              </a:ext>
            </a:extLst>
          </p:cNvPr>
          <p:cNvSpPr txBox="1">
            <a:spLocks/>
          </p:cNvSpPr>
          <p:nvPr/>
        </p:nvSpPr>
        <p:spPr>
          <a:xfrm>
            <a:off x="481694" y="1591734"/>
            <a:ext cx="8180612" cy="4968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203BF"/>
                </a:solidFill>
                <a:latin typeface="Century Gothic" panose="020B0502020202020204" pitchFamily="34" charset="0"/>
              </a:rPr>
              <a:t>Reform of the Mental Health Act has been a long time coming:</a:t>
            </a:r>
          </a:p>
          <a:p>
            <a:endParaRPr lang="en-US" sz="1800" dirty="0">
              <a:solidFill>
                <a:srgbClr val="4203BF"/>
              </a:solidFill>
              <a:latin typeface="Century Gothic" panose="020B0502020202020204" pitchFamily="34" charset="0"/>
            </a:endParaRPr>
          </a:p>
          <a:p>
            <a:r>
              <a:rPr lang="en-US" sz="1800" dirty="0">
                <a:solidFill>
                  <a:srgbClr val="4203BF"/>
                </a:solidFill>
                <a:latin typeface="Century Gothic" panose="020B0502020202020204" pitchFamily="34" charset="0"/>
              </a:rPr>
              <a:t>2017 – Independent review of the Mental Health Act  commissioned</a:t>
            </a:r>
          </a:p>
          <a:p>
            <a:r>
              <a:rPr lang="en-US" sz="1800" dirty="0">
                <a:solidFill>
                  <a:srgbClr val="4203BF"/>
                </a:solidFill>
                <a:latin typeface="Century Gothic" panose="020B0502020202020204" pitchFamily="34" charset="0"/>
              </a:rPr>
              <a:t>2022 – Draft Mental Health Bill published</a:t>
            </a:r>
          </a:p>
          <a:p>
            <a:r>
              <a:rPr lang="en-US" sz="1800" dirty="0">
                <a:solidFill>
                  <a:srgbClr val="4203BF"/>
                </a:solidFill>
                <a:latin typeface="Century Gothic" panose="020B0502020202020204" pitchFamily="34" charset="0"/>
              </a:rPr>
              <a:t>2023 – Pre-legislative scrutiny completed</a:t>
            </a:r>
          </a:p>
          <a:p>
            <a:r>
              <a:rPr lang="en-US" sz="1800" dirty="0">
                <a:solidFill>
                  <a:srgbClr val="4203BF"/>
                </a:solidFill>
                <a:latin typeface="Century Gothic" panose="020B0502020202020204" pitchFamily="34" charset="0"/>
              </a:rPr>
              <a:t>2024 – New Mental Health Bill introduced to the House of Lords</a:t>
            </a:r>
          </a:p>
          <a:p>
            <a:pPr marL="0" indent="0">
              <a:buNone/>
            </a:pPr>
            <a:endParaRPr lang="en-US" sz="1800" dirty="0">
              <a:solidFill>
                <a:srgbClr val="4203BF"/>
              </a:solidFill>
              <a:latin typeface="Century Gothic" panose="020B0502020202020204" pitchFamily="34" charset="0"/>
            </a:endParaRPr>
          </a:p>
          <a:p>
            <a:pPr marL="0" indent="0">
              <a:buNone/>
            </a:pPr>
            <a:r>
              <a:rPr lang="en-US" sz="1800" dirty="0">
                <a:solidFill>
                  <a:srgbClr val="4203BF"/>
                </a:solidFill>
                <a:latin typeface="Century Gothic" panose="020B0502020202020204" pitchFamily="34" charset="0"/>
              </a:rPr>
              <a:t>Independent Review Principles adopted in the Mental Health Bill:</a:t>
            </a:r>
          </a:p>
          <a:p>
            <a:r>
              <a:rPr lang="en-US" sz="1800" b="1" dirty="0">
                <a:solidFill>
                  <a:srgbClr val="4203BF"/>
                </a:solidFill>
                <a:latin typeface="Century Gothic" panose="020B0502020202020204" pitchFamily="34" charset="0"/>
              </a:rPr>
              <a:t>Choice and autonomy</a:t>
            </a:r>
          </a:p>
          <a:p>
            <a:r>
              <a:rPr lang="en-US" sz="1800" b="1" dirty="0">
                <a:solidFill>
                  <a:srgbClr val="4203BF"/>
                </a:solidFill>
                <a:latin typeface="Century Gothic" panose="020B0502020202020204" pitchFamily="34" charset="0"/>
              </a:rPr>
              <a:t>Least restriction</a:t>
            </a:r>
          </a:p>
          <a:p>
            <a:r>
              <a:rPr lang="en-US" sz="1800" b="1" dirty="0">
                <a:solidFill>
                  <a:srgbClr val="4203BF"/>
                </a:solidFill>
                <a:latin typeface="Century Gothic" panose="020B0502020202020204" pitchFamily="34" charset="0"/>
              </a:rPr>
              <a:t>Therapeutic benefit</a:t>
            </a:r>
          </a:p>
          <a:p>
            <a:r>
              <a:rPr lang="en-US" sz="1800" b="1" dirty="0">
                <a:solidFill>
                  <a:srgbClr val="4203BF"/>
                </a:solidFill>
                <a:latin typeface="Century Gothic" panose="020B0502020202020204" pitchFamily="34" charset="0"/>
              </a:rPr>
              <a:t>The person as an individual</a:t>
            </a:r>
          </a:p>
        </p:txBody>
      </p:sp>
      <p:sp>
        <p:nvSpPr>
          <p:cNvPr id="13" name="Subtitle 2">
            <a:extLst>
              <a:ext uri="{FF2B5EF4-FFF2-40B4-BE49-F238E27FC236}">
                <a16:creationId xmlns:a16="http://schemas.microsoft.com/office/drawing/2014/main" id="{A0D49F9E-9270-8E40-9289-E925B6766956}"/>
              </a:ext>
            </a:extLst>
          </p:cNvPr>
          <p:cNvSpPr txBox="1">
            <a:spLocks/>
          </p:cNvSpPr>
          <p:nvPr/>
        </p:nvSpPr>
        <p:spPr>
          <a:xfrm>
            <a:off x="481694" y="3475391"/>
            <a:ext cx="5951764" cy="11627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90252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45421"/>
            <a:ext cx="49149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Definition change</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4203BF"/>
              </a:solidFill>
              <a:latin typeface="Century Gothic" panose="020B0502020202020204" pitchFamily="34" charset="0"/>
            </a:endParaRPr>
          </a:p>
        </p:txBody>
      </p:sp>
      <p:sp>
        <p:nvSpPr>
          <p:cNvPr id="12" name="Subtitle 2">
            <a:extLst>
              <a:ext uri="{FF2B5EF4-FFF2-40B4-BE49-F238E27FC236}">
                <a16:creationId xmlns:a16="http://schemas.microsoft.com/office/drawing/2014/main" id="{7084B2DC-88B7-214C-902E-DCFF686D3772}"/>
              </a:ext>
            </a:extLst>
          </p:cNvPr>
          <p:cNvSpPr txBox="1">
            <a:spLocks/>
          </p:cNvSpPr>
          <p:nvPr/>
        </p:nvSpPr>
        <p:spPr>
          <a:xfrm>
            <a:off x="522515" y="1579859"/>
            <a:ext cx="7282542" cy="610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4203BF"/>
                </a:solidFill>
                <a:latin typeface="Century Gothic" panose="020B0502020202020204" pitchFamily="34" charset="0"/>
              </a:rPr>
              <a:t>Autism is NOT a mental health condition </a:t>
            </a:r>
          </a:p>
        </p:txBody>
      </p:sp>
      <p:sp>
        <p:nvSpPr>
          <p:cNvPr id="13" name="Subtitle 2">
            <a:extLst>
              <a:ext uri="{FF2B5EF4-FFF2-40B4-BE49-F238E27FC236}">
                <a16:creationId xmlns:a16="http://schemas.microsoft.com/office/drawing/2014/main" id="{A0D49F9E-9270-8E40-9289-E925B6766956}"/>
              </a:ext>
            </a:extLst>
          </p:cNvPr>
          <p:cNvSpPr txBox="1">
            <a:spLocks/>
          </p:cNvSpPr>
          <p:nvPr/>
        </p:nvSpPr>
        <p:spPr>
          <a:xfrm>
            <a:off x="481694" y="2190593"/>
            <a:ext cx="8281306" cy="4303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203BF"/>
                </a:solidFill>
                <a:latin typeface="Century Gothic" panose="020B0502020202020204" pitchFamily="34" charset="0"/>
              </a:rPr>
              <a:t>The Mental Health Bill brings legislation in line with the modern understanding of autism by establishing that autism is not a psychiatric disorder:</a:t>
            </a:r>
          </a:p>
          <a:p>
            <a:pPr marL="0" indent="0">
              <a:buNone/>
            </a:pPr>
            <a:endParaRPr lang="en-US" sz="1800" dirty="0">
              <a:solidFill>
                <a:srgbClr val="4203BF"/>
              </a:solidFill>
              <a:latin typeface="Century Gothic" panose="020B0502020202020204" pitchFamily="34" charset="0"/>
            </a:endParaRPr>
          </a:p>
          <a:p>
            <a:pPr marL="0" indent="0" algn="ctr">
              <a:buNone/>
            </a:pPr>
            <a:r>
              <a:rPr lang="en-GB" sz="1800" i="1" dirty="0">
                <a:solidFill>
                  <a:srgbClr val="4203BF"/>
                </a:solidFill>
                <a:latin typeface="Century Gothic" panose="020B0502020202020204" pitchFamily="34" charset="0"/>
              </a:rPr>
              <a:t>“‘</a:t>
            </a:r>
            <a:r>
              <a:rPr lang="en-GB" sz="1800" b="1" i="1" dirty="0">
                <a:solidFill>
                  <a:srgbClr val="4203BF"/>
                </a:solidFill>
                <a:latin typeface="Century Gothic" panose="020B0502020202020204" pitchFamily="34" charset="0"/>
              </a:rPr>
              <a:t>autism</a:t>
            </a:r>
            <a:r>
              <a:rPr lang="en-GB" sz="1800" i="1" dirty="0">
                <a:solidFill>
                  <a:srgbClr val="4203BF"/>
                </a:solidFill>
                <a:latin typeface="Century Gothic" panose="020B0502020202020204" pitchFamily="34" charset="0"/>
              </a:rPr>
              <a:t>’ means a lifelong developmental disorder of the mind that affects how people perceive, communicate and interact with others”</a:t>
            </a:r>
          </a:p>
          <a:p>
            <a:pPr marL="0" indent="0" algn="ctr">
              <a:buNone/>
            </a:pPr>
            <a:endParaRPr lang="en-GB" sz="1800" i="1" dirty="0">
              <a:solidFill>
                <a:srgbClr val="4203BF"/>
              </a:solidFill>
              <a:latin typeface="Century Gothic" panose="020B0502020202020204" pitchFamily="34" charset="0"/>
            </a:endParaRPr>
          </a:p>
          <a:p>
            <a:pPr marL="0" indent="0" algn="ctr">
              <a:buNone/>
            </a:pPr>
            <a:r>
              <a:rPr lang="en-GB" sz="1800" i="1" dirty="0">
                <a:solidFill>
                  <a:srgbClr val="4203BF"/>
                </a:solidFill>
                <a:latin typeface="Century Gothic" panose="020B0502020202020204" pitchFamily="34" charset="0"/>
              </a:rPr>
              <a:t>“‘</a:t>
            </a:r>
            <a:r>
              <a:rPr lang="en-GB" sz="1800" b="1" i="1" dirty="0">
                <a:solidFill>
                  <a:srgbClr val="4203BF"/>
                </a:solidFill>
                <a:latin typeface="Century Gothic" panose="020B0502020202020204" pitchFamily="34" charset="0"/>
              </a:rPr>
              <a:t>learning disability</a:t>
            </a:r>
            <a:r>
              <a:rPr lang="en-GB" sz="1800" i="1" dirty="0">
                <a:solidFill>
                  <a:srgbClr val="4203BF"/>
                </a:solidFill>
                <a:latin typeface="Century Gothic" panose="020B0502020202020204" pitchFamily="34" charset="0"/>
              </a:rPr>
              <a:t>’ means a state of arrested or incomplete development of the mind which includes significant impairment of intelligence;”;</a:t>
            </a:r>
            <a:endParaRPr lang="en-US" sz="1800" i="1" dirty="0">
              <a:solidFill>
                <a:srgbClr val="4203BF"/>
              </a:solidFill>
              <a:latin typeface="Century Gothic" panose="020B0502020202020204" pitchFamily="34" charset="0"/>
            </a:endParaRPr>
          </a:p>
          <a:p>
            <a:endParaRPr lang="en-US" sz="1800" dirty="0">
              <a:solidFill>
                <a:srgbClr val="4203BF"/>
              </a:solidFill>
              <a:latin typeface="Century Gothic" panose="020B0502020202020204" pitchFamily="34" charset="0"/>
            </a:endParaRPr>
          </a:p>
          <a:p>
            <a:pPr marL="0" indent="0" algn="ctr">
              <a:buNone/>
            </a:pPr>
            <a:r>
              <a:rPr lang="en-GB" sz="1800" dirty="0">
                <a:solidFill>
                  <a:srgbClr val="4203BF"/>
                </a:solidFill>
                <a:latin typeface="Century Gothic" panose="020B0502020202020204" pitchFamily="34" charset="0"/>
              </a:rPr>
              <a:t>“‘</a:t>
            </a:r>
            <a:r>
              <a:rPr lang="en-GB" sz="1800" b="1" dirty="0">
                <a:solidFill>
                  <a:srgbClr val="4203BF"/>
                </a:solidFill>
                <a:latin typeface="Century Gothic" panose="020B0502020202020204" pitchFamily="34" charset="0"/>
              </a:rPr>
              <a:t>psychiatric disorder</a:t>
            </a:r>
            <a:r>
              <a:rPr lang="en-GB" sz="1800" dirty="0">
                <a:solidFill>
                  <a:srgbClr val="4203BF"/>
                </a:solidFill>
                <a:latin typeface="Century Gothic" panose="020B0502020202020204" pitchFamily="34" charset="0"/>
              </a:rPr>
              <a:t>’ means mental disorder other than autism or learning disability;”.</a:t>
            </a:r>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215573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4" y="545421"/>
            <a:ext cx="4914900"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Definition change</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4203BF"/>
              </a:solidFill>
              <a:latin typeface="Century Gothic" panose="020B0502020202020204" pitchFamily="34" charset="0"/>
            </a:endParaRPr>
          </a:p>
        </p:txBody>
      </p:sp>
      <p:sp>
        <p:nvSpPr>
          <p:cNvPr id="6" name="Subtitle 2">
            <a:extLst>
              <a:ext uri="{FF2B5EF4-FFF2-40B4-BE49-F238E27FC236}">
                <a16:creationId xmlns:a16="http://schemas.microsoft.com/office/drawing/2014/main" id="{89C7A2EC-2FA6-4294-AE95-DE51E96A6AC3}"/>
              </a:ext>
            </a:extLst>
          </p:cNvPr>
          <p:cNvSpPr txBox="1">
            <a:spLocks/>
          </p:cNvSpPr>
          <p:nvPr/>
        </p:nvSpPr>
        <p:spPr>
          <a:xfrm>
            <a:off x="481694" y="1857368"/>
            <a:ext cx="8281306" cy="4115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203BF"/>
                </a:solidFill>
                <a:latin typeface="Century Gothic" panose="020B0502020202020204" pitchFamily="34" charset="0"/>
              </a:rPr>
              <a:t>The definition change will mean autistic people can no longer be detained under s.3 for treatment (or put on Community Treatment Orders) just because they are autistic.</a:t>
            </a:r>
          </a:p>
          <a:p>
            <a:pPr marL="0" indent="0">
              <a:buNone/>
            </a:pPr>
            <a:endParaRPr lang="en-US" sz="1800" dirty="0">
              <a:solidFill>
                <a:srgbClr val="4203BF"/>
              </a:solidFill>
              <a:latin typeface="Century Gothic" panose="020B0502020202020204" pitchFamily="34" charset="0"/>
            </a:endParaRPr>
          </a:p>
          <a:p>
            <a:pPr marL="0" indent="0">
              <a:buNone/>
            </a:pPr>
            <a:r>
              <a:rPr lang="en-US" sz="1800" dirty="0">
                <a:solidFill>
                  <a:srgbClr val="4203BF"/>
                </a:solidFill>
                <a:latin typeface="Century Gothic" panose="020B0502020202020204" pitchFamily="34" charset="0"/>
              </a:rPr>
              <a:t>However… </a:t>
            </a:r>
          </a:p>
          <a:p>
            <a:pPr marL="0" indent="0">
              <a:buNone/>
            </a:pPr>
            <a:endParaRPr lang="en-US" sz="1800" dirty="0">
              <a:solidFill>
                <a:srgbClr val="4203BF"/>
              </a:solidFill>
              <a:latin typeface="Century Gothic" panose="020B0502020202020204" pitchFamily="34" charset="0"/>
            </a:endParaRPr>
          </a:p>
          <a:p>
            <a:r>
              <a:rPr lang="en-US" sz="1800" dirty="0">
                <a:solidFill>
                  <a:srgbClr val="4203BF"/>
                </a:solidFill>
                <a:latin typeface="Century Gothic" panose="020B0502020202020204" pitchFamily="34" charset="0"/>
              </a:rPr>
              <a:t>The definition change does not apply to those under Part 3 of the Act (criminal justice)</a:t>
            </a:r>
          </a:p>
          <a:p>
            <a:r>
              <a:rPr lang="en-US" sz="1800" dirty="0">
                <a:solidFill>
                  <a:srgbClr val="4203BF"/>
                </a:solidFill>
                <a:latin typeface="Century Gothic" panose="020B0502020202020204" pitchFamily="34" charset="0"/>
              </a:rPr>
              <a:t>The definition change does not apply to s.2 patients (admission for assessment) </a:t>
            </a:r>
          </a:p>
          <a:p>
            <a:endParaRPr lang="en-US" sz="1800" dirty="0">
              <a:solidFill>
                <a:srgbClr val="4203BF"/>
              </a:solidFill>
              <a:latin typeface="Century Gothic" panose="020B0502020202020204" pitchFamily="34" charset="0"/>
            </a:endParaRPr>
          </a:p>
          <a:p>
            <a:pPr marL="0" indent="0">
              <a:buNone/>
            </a:pPr>
            <a:r>
              <a:rPr lang="en-US" sz="1800" dirty="0">
                <a:solidFill>
                  <a:srgbClr val="4203BF"/>
                </a:solidFill>
                <a:latin typeface="Century Gothic" panose="020B0502020202020204" pitchFamily="34" charset="0"/>
              </a:rPr>
              <a:t>For this change to be effective, investment in </a:t>
            </a:r>
            <a:r>
              <a:rPr lang="en-US" sz="1800" b="1" dirty="0">
                <a:solidFill>
                  <a:srgbClr val="4203BF"/>
                </a:solidFill>
                <a:latin typeface="Century Gothic" panose="020B0502020202020204" pitchFamily="34" charset="0"/>
              </a:rPr>
              <a:t>high-quality and accessible services in the community is crucial!</a:t>
            </a:r>
          </a:p>
          <a:p>
            <a:pPr marL="0" indent="0">
              <a:buNone/>
            </a:pPr>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675521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25656-2E08-C240-815D-F26127C1A131}"/>
              </a:ext>
            </a:extLst>
          </p:cNvPr>
          <p:cNvSpPr txBox="1">
            <a:spLocks/>
          </p:cNvSpPr>
          <p:nvPr/>
        </p:nvSpPr>
        <p:spPr>
          <a:xfrm>
            <a:off x="481693" y="545421"/>
            <a:ext cx="5851373" cy="717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4203BF"/>
                </a:solidFill>
                <a:latin typeface="Century Gothic" panose="020B0502020202020204" pitchFamily="34" charset="0"/>
              </a:rPr>
              <a:t>C(E)TRs</a:t>
            </a:r>
          </a:p>
        </p:txBody>
      </p:sp>
      <p:sp>
        <p:nvSpPr>
          <p:cNvPr id="11" name="Subtitle 2">
            <a:extLst>
              <a:ext uri="{FF2B5EF4-FFF2-40B4-BE49-F238E27FC236}">
                <a16:creationId xmlns:a16="http://schemas.microsoft.com/office/drawing/2014/main" id="{61E03726-CDD9-A34D-B320-D7D8359F095B}"/>
              </a:ext>
            </a:extLst>
          </p:cNvPr>
          <p:cNvSpPr txBox="1">
            <a:spLocks/>
          </p:cNvSpPr>
          <p:nvPr/>
        </p:nvSpPr>
        <p:spPr>
          <a:xfrm>
            <a:off x="481694" y="1857368"/>
            <a:ext cx="7364185"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solidFill>
                <a:srgbClr val="4203BF"/>
              </a:solidFill>
              <a:latin typeface="Century Gothic" panose="020B0502020202020204" pitchFamily="34" charset="0"/>
            </a:endParaRPr>
          </a:p>
        </p:txBody>
      </p:sp>
      <p:sp>
        <p:nvSpPr>
          <p:cNvPr id="6" name="Subtitle 2">
            <a:extLst>
              <a:ext uri="{FF2B5EF4-FFF2-40B4-BE49-F238E27FC236}">
                <a16:creationId xmlns:a16="http://schemas.microsoft.com/office/drawing/2014/main" id="{1D0C1E81-7946-49AA-87D3-8B6844C72908}"/>
              </a:ext>
            </a:extLst>
          </p:cNvPr>
          <p:cNvSpPr txBox="1">
            <a:spLocks/>
          </p:cNvSpPr>
          <p:nvPr/>
        </p:nvSpPr>
        <p:spPr>
          <a:xfrm>
            <a:off x="481692" y="1590026"/>
            <a:ext cx="7697107" cy="599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203BF"/>
                </a:solidFill>
                <a:latin typeface="Century Gothic" panose="020B0502020202020204" pitchFamily="34" charset="0"/>
              </a:rPr>
              <a:t>Care (Education) and Treatment Reviews help make sure autistic people and people with a learning disability are receiving the right care and treatment, and can help to speed up discharges.</a:t>
            </a:r>
          </a:p>
          <a:p>
            <a:pPr marL="0" indent="0">
              <a:buNone/>
            </a:pPr>
            <a:endParaRPr lang="en-US" sz="1800" dirty="0">
              <a:solidFill>
                <a:srgbClr val="4203BF"/>
              </a:solidFill>
              <a:latin typeface="Century Gothic" panose="020B0502020202020204" pitchFamily="34" charset="0"/>
            </a:endParaRPr>
          </a:p>
          <a:p>
            <a:r>
              <a:rPr lang="en-US" sz="1800" dirty="0">
                <a:solidFill>
                  <a:srgbClr val="4203BF"/>
                </a:solidFill>
                <a:latin typeface="Century Gothic" panose="020B0502020202020204" pitchFamily="34" charset="0"/>
              </a:rPr>
              <a:t>C(E)TRs will be made statutory for autistic people and/or people with a learning disability detained in a mental health hospital</a:t>
            </a:r>
          </a:p>
          <a:p>
            <a:r>
              <a:rPr lang="en-US" sz="1800" dirty="0">
                <a:solidFill>
                  <a:srgbClr val="4203BF"/>
                </a:solidFill>
                <a:latin typeface="Century Gothic" panose="020B0502020202020204" pitchFamily="34" charset="0"/>
              </a:rPr>
              <a:t>C(E)TRs must take place every 12 months</a:t>
            </a:r>
          </a:p>
          <a:p>
            <a:r>
              <a:rPr lang="en-US" sz="1800" dirty="0">
                <a:solidFill>
                  <a:srgbClr val="4203BF"/>
                </a:solidFill>
                <a:latin typeface="Century Gothic" panose="020B0502020202020204" pitchFamily="34" charset="0"/>
              </a:rPr>
              <a:t>Responsible clinicians, commissioners, ICBs, and Local Authorities must have ‘regard’ to the recommendations set out in the report arising from a C(E)TR report</a:t>
            </a:r>
          </a:p>
          <a:p>
            <a:endParaRPr lang="en-US" sz="1800" dirty="0">
              <a:solidFill>
                <a:srgbClr val="4203BF"/>
              </a:solidFill>
              <a:latin typeface="Century Gothic" panose="020B0502020202020204" pitchFamily="34" charset="0"/>
            </a:endParaRPr>
          </a:p>
          <a:p>
            <a:pPr marL="0" indent="0">
              <a:buNone/>
            </a:pPr>
            <a:endParaRPr lang="en-US" sz="1800" dirty="0">
              <a:solidFill>
                <a:srgbClr val="4203BF"/>
              </a:solidFill>
              <a:latin typeface="Century Gothic" panose="020B0502020202020204" pitchFamily="34" charset="0"/>
            </a:endParaRPr>
          </a:p>
          <a:p>
            <a:pPr marL="0" indent="0">
              <a:buNone/>
            </a:pPr>
            <a:endParaRPr lang="en-US" sz="1800" dirty="0">
              <a:solidFill>
                <a:srgbClr val="4203BF"/>
              </a:solidFill>
              <a:latin typeface="Century Gothic" panose="020B0502020202020204" pitchFamily="34" charset="0"/>
            </a:endParaRPr>
          </a:p>
          <a:p>
            <a:pPr marL="0" indent="0">
              <a:buNone/>
            </a:pPr>
            <a:endParaRPr lang="en-US" sz="1800" dirty="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2021124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activity xmlns="e0229ca3-cfc9-4ca3-9338-94c9aa41017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B95371BAFB754BA0FF22AF9B1A64CA" ma:contentTypeVersion="13" ma:contentTypeDescription="Create a new document." ma:contentTypeScope="" ma:versionID="feed8fd5e3ac4dc3db18d24320ce5111">
  <xsd:schema xmlns:xsd="http://www.w3.org/2001/XMLSchema" xmlns:xs="http://www.w3.org/2001/XMLSchema" xmlns:p="http://schemas.microsoft.com/office/2006/metadata/properties" xmlns:ns3="e0229ca3-cfc9-4ca3-9338-94c9aa41017f" xmlns:ns4="b92d859a-e033-4b81-b11e-644a7f421619" targetNamespace="http://schemas.microsoft.com/office/2006/metadata/properties" ma:root="true" ma:fieldsID="d28943bb1a0e24338eaed19d0ac77fa9" ns3:_="" ns4:_="">
    <xsd:import namespace="e0229ca3-cfc9-4ca3-9338-94c9aa41017f"/>
    <xsd:import namespace="b92d859a-e033-4b81-b11e-644a7f42161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29ca3-cfc9-4ca3-9338-94c9aa4101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2d859a-e033-4b81-b11e-644a7f4216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74FBC-A7A6-4067-B689-58544C47ED2F}">
  <ds:schemaRefs>
    <ds:schemaRef ds:uri="http://schemas.microsoft.com/office/2006/metadata/properties"/>
    <ds:schemaRef ds:uri="http://purl.org/dc/terms/"/>
    <ds:schemaRef ds:uri="b92d859a-e033-4b81-b11e-644a7f421619"/>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e0229ca3-cfc9-4ca3-9338-94c9aa41017f"/>
    <ds:schemaRef ds:uri="http://www.w3.org/XML/1998/namespace"/>
    <ds:schemaRef ds:uri="http://purl.org/dc/dcmitype/"/>
  </ds:schemaRefs>
</ds:datastoreItem>
</file>

<file path=customXml/itemProps2.xml><?xml version="1.0" encoding="utf-8"?>
<ds:datastoreItem xmlns:ds="http://schemas.openxmlformats.org/officeDocument/2006/customXml" ds:itemID="{CFA8A6F7-AB5D-4425-82A4-135439022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29ca3-cfc9-4ca3-9338-94c9aa41017f"/>
    <ds:schemaRef ds:uri="b92d859a-e033-4b81-b11e-644a7f421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31A6B4-5760-43A6-B886-61F340F134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21818</TotalTime>
  <Words>1115</Words>
  <Application>Microsoft Office PowerPoint</Application>
  <PresentationFormat>On-screen Show (4:3)</PresentationFormat>
  <Paragraphs>125</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Office Theme</vt:lpstr>
      <vt:lpstr>Reforming the Mental Health Act</vt:lpstr>
      <vt:lpstr>PowerPoint Presentation</vt:lpstr>
      <vt:lpstr>PowerPoint Presentation</vt:lpstr>
      <vt:lpstr>PowerPoint Presentation</vt:lpstr>
      <vt:lpstr>The Mental Health Bill</vt:lpstr>
      <vt:lpstr>PowerPoint Presentation</vt:lpstr>
      <vt:lpstr>PowerPoint Presentation</vt:lpstr>
      <vt:lpstr>PowerPoint Presentation</vt:lpstr>
      <vt:lpstr>PowerPoint Presentation</vt:lpstr>
      <vt:lpstr>PowerPoint Presentation</vt:lpstr>
      <vt:lpstr>Our Response and Amendments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your title of your presentation here</dc:title>
  <dc:creator>Lisa Jo Robinson</dc:creator>
  <cp:lastModifiedBy>Sam Forrester</cp:lastModifiedBy>
  <cp:revision>139</cp:revision>
  <dcterms:created xsi:type="dcterms:W3CDTF">2018-09-21T15:04:16Z</dcterms:created>
  <dcterms:modified xsi:type="dcterms:W3CDTF">2024-12-05T12:29:24Z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0x01010034B95371BAFB754BA0FF22AF9B1A64CA</vt:lpwstr>
  </property>
  <property fmtid="{D5CDD505-2E9C-101B-9397-08002B2CF9AE}" pid="3" name="TaxKeyword">
    <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d5bb333394e44c6e9e3deb311025e7ec">
    <vt:lpwstr/>
  </property>
  <property fmtid="{D5CDD505-2E9C-101B-9397-08002B2CF9AE}" pid="9" name="Location1">
    <vt:lpwstr/>
  </property>
  <property fmtid="{D5CDD505-2E9C-101B-9397-08002B2CF9AE}" pid="10" name="Type_x0020_of_x0020_Document">
    <vt:lpwstr/>
  </property>
  <property fmtid="{D5CDD505-2E9C-101B-9397-08002B2CF9AE}" pid="11" name="TaxCatchAll">
    <vt:lpwstr/>
  </property>
  <property fmtid="{D5CDD505-2E9C-101B-9397-08002B2CF9AE}" pid="12" name="o8305b31184f4fa1991cf2b17dd9ea48">
    <vt:lpwstr/>
  </property>
  <property fmtid="{D5CDD505-2E9C-101B-9397-08002B2CF9AE}" pid="13" name="Departmemt">
    <vt:lpwstr/>
  </property>
  <property fmtid="{D5CDD505-2E9C-101B-9397-08002B2CF9AE}" pid="14" name="People">
    <vt:lpwstr/>
  </property>
  <property fmtid="{D5CDD505-2E9C-101B-9397-08002B2CF9AE}" pid="15" name="o66e851665aa4665b9d5bfbbc8f8fc95">
    <vt:lpwstr/>
  </property>
  <property fmtid="{D5CDD505-2E9C-101B-9397-08002B2CF9AE}" pid="16" name="f08650817bd14bc19146ca48f08fa875">
    <vt:lpwstr/>
  </property>
  <property fmtid="{D5CDD505-2E9C-101B-9397-08002B2CF9AE}" pid="17" name="Type of Document">
    <vt:lpwstr/>
  </property>
</Properties>
</file>