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2B3C2-674B-5D3F-41BF-F7A2FF5514D7}" v="9" dt="2023-11-14T11:47:26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8"/>
    <p:restoredTop sz="94675"/>
  </p:normalViewPr>
  <p:slideViewPr>
    <p:cSldViewPr snapToGrid="0" snapToObjects="1">
      <p:cViewPr varScale="1">
        <p:scale>
          <a:sx n="114" d="100"/>
          <a:sy n="11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loe Ebanks" userId="S::khloe.ebanks@nas.org.uk::0a88876a-90f0-46f0-b0d5-b9ba16298192" providerId="AD" clId="Web-{EE12B3C2-674B-5D3F-41BF-F7A2FF5514D7}"/>
    <pc:docChg chg="modSld">
      <pc:chgData name="Khloe Ebanks" userId="S::khloe.ebanks@nas.org.uk::0a88876a-90f0-46f0-b0d5-b9ba16298192" providerId="AD" clId="Web-{EE12B3C2-674B-5D3F-41BF-F7A2FF5514D7}" dt="2023-11-14T11:47:26.858" v="8" actId="20577"/>
      <pc:docMkLst>
        <pc:docMk/>
      </pc:docMkLst>
      <pc:sldChg chg="modSp">
        <pc:chgData name="Khloe Ebanks" userId="S::khloe.ebanks@nas.org.uk::0a88876a-90f0-46f0-b0d5-b9ba16298192" providerId="AD" clId="Web-{EE12B3C2-674B-5D3F-41BF-F7A2FF5514D7}" dt="2023-11-14T11:47:26.858" v="8" actId="20577"/>
        <pc:sldMkLst>
          <pc:docMk/>
          <pc:sldMk cId="2703390732" sldId="256"/>
        </pc:sldMkLst>
        <pc:spChg chg="mod">
          <ac:chgData name="Khloe Ebanks" userId="S::khloe.ebanks@nas.org.uk::0a88876a-90f0-46f0-b0d5-b9ba16298192" providerId="AD" clId="Web-{EE12B3C2-674B-5D3F-41BF-F7A2FF5514D7}" dt="2023-11-14T11:47:26.858" v="8" actId="20577"/>
          <ac:spMkLst>
            <pc:docMk/>
            <pc:sldMk cId="2703390732" sldId="256"/>
            <ac:spMk id="3" creationId="{BA76CDF6-574E-9E4C-B476-C9E09EEDD6A5}"/>
          </ac:spMkLst>
        </pc:spChg>
      </pc:sldChg>
    </pc:docChg>
  </pc:docChgLst>
  <pc:docChgLst>
    <pc:chgData name="Suzanne Westbury" userId="dec76fa2-b3d2-45d0-91ca-4d9403d8ba43" providerId="ADAL" clId="{B2EB2178-E521-4B20-AF0C-3B0A87DF7F40}"/>
    <pc:docChg chg="modSld">
      <pc:chgData name="Suzanne Westbury" userId="dec76fa2-b3d2-45d0-91ca-4d9403d8ba43" providerId="ADAL" clId="{B2EB2178-E521-4B20-AF0C-3B0A87DF7F40}" dt="2023-10-31T11:39:29.457" v="109" actId="20577"/>
      <pc:docMkLst>
        <pc:docMk/>
      </pc:docMkLst>
      <pc:sldChg chg="modSp mod">
        <pc:chgData name="Suzanne Westbury" userId="dec76fa2-b3d2-45d0-91ca-4d9403d8ba43" providerId="ADAL" clId="{B2EB2178-E521-4B20-AF0C-3B0A87DF7F40}" dt="2023-10-31T11:34:30.109" v="13" actId="20577"/>
        <pc:sldMkLst>
          <pc:docMk/>
          <pc:sldMk cId="2766866111" sldId="257"/>
        </pc:sldMkLst>
        <pc:spChg chg="mod">
          <ac:chgData name="Suzanne Westbury" userId="dec76fa2-b3d2-45d0-91ca-4d9403d8ba43" providerId="ADAL" clId="{B2EB2178-E521-4B20-AF0C-3B0A87DF7F40}" dt="2023-10-31T11:34:30.109" v="13" actId="20577"/>
          <ac:spMkLst>
            <pc:docMk/>
            <pc:sldMk cId="2766866111" sldId="257"/>
            <ac:spMk id="3" creationId="{61E03726-CDD9-A34D-B320-D7D8359F095B}"/>
          </ac:spMkLst>
        </pc:spChg>
      </pc:sldChg>
      <pc:sldChg chg="modSp mod">
        <pc:chgData name="Suzanne Westbury" userId="dec76fa2-b3d2-45d0-91ca-4d9403d8ba43" providerId="ADAL" clId="{B2EB2178-E521-4B20-AF0C-3B0A87DF7F40}" dt="2023-10-31T11:35:04.232" v="17" actId="20577"/>
        <pc:sldMkLst>
          <pc:docMk/>
          <pc:sldMk cId="3935965802" sldId="258"/>
        </pc:sldMkLst>
        <pc:spChg chg="mod">
          <ac:chgData name="Suzanne Westbury" userId="dec76fa2-b3d2-45d0-91ca-4d9403d8ba43" providerId="ADAL" clId="{B2EB2178-E521-4B20-AF0C-3B0A87DF7F40}" dt="2023-10-31T11:35:04.232" v="17" actId="20577"/>
          <ac:spMkLst>
            <pc:docMk/>
            <pc:sldMk cId="3935965802" sldId="258"/>
            <ac:spMk id="7" creationId="{C75B52BC-CA31-3240-9FD4-7619B20BD31A}"/>
          </ac:spMkLst>
        </pc:spChg>
      </pc:sldChg>
      <pc:sldChg chg="modSp mod">
        <pc:chgData name="Suzanne Westbury" userId="dec76fa2-b3d2-45d0-91ca-4d9403d8ba43" providerId="ADAL" clId="{B2EB2178-E521-4B20-AF0C-3B0A87DF7F40}" dt="2023-10-31T11:37:59.545" v="33" actId="20577"/>
        <pc:sldMkLst>
          <pc:docMk/>
          <pc:sldMk cId="1673361183" sldId="263"/>
        </pc:sldMkLst>
        <pc:spChg chg="mod">
          <ac:chgData name="Suzanne Westbury" userId="dec76fa2-b3d2-45d0-91ca-4d9403d8ba43" providerId="ADAL" clId="{B2EB2178-E521-4B20-AF0C-3B0A87DF7F40}" dt="2023-10-31T11:37:59.545" v="33" actId="20577"/>
          <ac:spMkLst>
            <pc:docMk/>
            <pc:sldMk cId="1673361183" sldId="263"/>
            <ac:spMk id="7" creationId="{C75B52BC-CA31-3240-9FD4-7619B20BD31A}"/>
          </ac:spMkLst>
        </pc:spChg>
      </pc:sldChg>
      <pc:sldChg chg="modSp mod">
        <pc:chgData name="Suzanne Westbury" userId="dec76fa2-b3d2-45d0-91ca-4d9403d8ba43" providerId="ADAL" clId="{B2EB2178-E521-4B20-AF0C-3B0A87DF7F40}" dt="2023-10-31T11:39:29.457" v="109" actId="20577"/>
        <pc:sldMkLst>
          <pc:docMk/>
          <pc:sldMk cId="1898129280" sldId="264"/>
        </pc:sldMkLst>
        <pc:spChg chg="mod">
          <ac:chgData name="Suzanne Westbury" userId="dec76fa2-b3d2-45d0-91ca-4d9403d8ba43" providerId="ADAL" clId="{B2EB2178-E521-4B20-AF0C-3B0A87DF7F40}" dt="2023-10-31T11:39:29.457" v="109" actId="20577"/>
          <ac:spMkLst>
            <pc:docMk/>
            <pc:sldMk cId="1898129280" sldId="264"/>
            <ac:spMk id="7" creationId="{C75B52BC-CA31-3240-9FD4-7619B20BD31A}"/>
          </ac:spMkLst>
        </pc:spChg>
      </pc:sldChg>
      <pc:sldChg chg="modSp mod">
        <pc:chgData name="Suzanne Westbury" userId="dec76fa2-b3d2-45d0-91ca-4d9403d8ba43" providerId="ADAL" clId="{B2EB2178-E521-4B20-AF0C-3B0A87DF7F40}" dt="2023-10-31T11:36:08.856" v="25" actId="20577"/>
        <pc:sldMkLst>
          <pc:docMk/>
          <pc:sldMk cId="3747027293" sldId="268"/>
        </pc:sldMkLst>
        <pc:spChg chg="mod">
          <ac:chgData name="Suzanne Westbury" userId="dec76fa2-b3d2-45d0-91ca-4d9403d8ba43" providerId="ADAL" clId="{B2EB2178-E521-4B20-AF0C-3B0A87DF7F40}" dt="2023-10-31T11:36:08.856" v="25" actId="20577"/>
          <ac:spMkLst>
            <pc:docMk/>
            <pc:sldMk cId="3747027293" sldId="268"/>
            <ac:spMk id="2" creationId="{1B08711D-E5CD-4103-B9D2-DBC8ED7ECD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437971-7E15-FB4B-AFE1-BDF41D20F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880B3-0634-F34C-BD10-9DF8770BB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DB302-3741-1A44-B29F-E1BDB248D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D906-4661-7243-A4D7-58D7ED055B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97429" y="2091191"/>
            <a:ext cx="6553200" cy="1457551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6CDF6-574E-9E4C-B476-C9E09EEDD6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97429" y="3548743"/>
            <a:ext cx="7954960" cy="290239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 review of the 2022-23 Audited Accounts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Century Gothic"/>
              </a:rPr>
              <a:t>Edward Caddle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Century Gothic"/>
              </a:rPr>
              <a:t>Trustee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9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5656-2E08-C240-815D-F26127C1A131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Financial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03726-CDD9-A34D-B320-D7D8359F095B}"/>
              </a:ext>
            </a:extLst>
          </p:cNvPr>
          <p:cNvSpPr txBox="1">
            <a:spLocks/>
          </p:cNvSpPr>
          <p:nvPr/>
        </p:nvSpPr>
        <p:spPr>
          <a:xfrm>
            <a:off x="642258" y="1626849"/>
            <a:ext cx="9818913" cy="3916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2022-23 was a challenging year. </a:t>
            </a:r>
          </a:p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Income grew 3.8% but costs increased by 9.7%, due largely to increased staff costs and greater use of agency staff.</a:t>
            </a:r>
          </a:p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Cash increased over the year but this is in part due to a high level of creditor payables at the year end which will flow through to the cash balance at some point.</a:t>
            </a:r>
          </a:p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The pension liability relating to the Brent Local Government Pension Scheme has been revalued and has reduced from £11.7m to £4m. While this has no impact on cash, income and expenditure or free reserves, it nonetheless significantly eases the pressure on long-term cashflow. </a:t>
            </a: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6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7369228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How the National Autistic Society is structured</a:t>
            </a:r>
            <a:endParaRPr lang="en-US" sz="4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2088858"/>
            <a:ext cx="9818913" cy="3976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National Autistic Society</a:t>
            </a:r>
          </a:p>
          <a:p>
            <a:pPr lvl="1"/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Programmes</a:t>
            </a:r>
            <a:endParaRPr lang="en-US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Adult Services</a:t>
            </a:r>
          </a:p>
          <a:p>
            <a:pPr lvl="1"/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Education Services </a:t>
            </a:r>
          </a:p>
          <a:p>
            <a:pPr lvl="2"/>
            <a:r>
              <a:rPr 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Including NAS Independent Schools</a:t>
            </a:r>
          </a:p>
          <a:p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NAS Academies Trust - </a:t>
            </a:r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left the Group and became independent on </a:t>
            </a:r>
            <a:b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31 December 2022</a:t>
            </a: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6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Financial highlights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375794"/>
            <a:ext cx="9818913" cy="48152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0E1B87-F347-48C2-B581-FA8894274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26517"/>
              </p:ext>
            </p:extLst>
          </p:nvPr>
        </p:nvGraphicFramePr>
        <p:xfrm>
          <a:off x="636814" y="1823814"/>
          <a:ext cx="9441997" cy="3723101"/>
        </p:xfrm>
        <a:graphic>
          <a:graphicData uri="http://schemas.openxmlformats.org/drawingml/2006/table">
            <a:tbl>
              <a:tblPr/>
              <a:tblGrid>
                <a:gridCol w="2440914">
                  <a:extLst>
                    <a:ext uri="{9D8B030D-6E8A-4147-A177-3AD203B41FA5}">
                      <a16:colId xmlns:a16="http://schemas.microsoft.com/office/drawing/2014/main" val="1262523980"/>
                    </a:ext>
                  </a:extLst>
                </a:gridCol>
                <a:gridCol w="3682301">
                  <a:extLst>
                    <a:ext uri="{9D8B030D-6E8A-4147-A177-3AD203B41FA5}">
                      <a16:colId xmlns:a16="http://schemas.microsoft.com/office/drawing/2014/main" val="2258989740"/>
                    </a:ext>
                  </a:extLst>
                </a:gridCol>
                <a:gridCol w="1134835">
                  <a:extLst>
                    <a:ext uri="{9D8B030D-6E8A-4147-A177-3AD203B41FA5}">
                      <a16:colId xmlns:a16="http://schemas.microsoft.com/office/drawing/2014/main" val="2886875566"/>
                    </a:ext>
                  </a:extLst>
                </a:gridCol>
                <a:gridCol w="902154">
                  <a:extLst>
                    <a:ext uri="{9D8B030D-6E8A-4147-A177-3AD203B41FA5}">
                      <a16:colId xmlns:a16="http://schemas.microsoft.com/office/drawing/2014/main" val="194153251"/>
                    </a:ext>
                  </a:extLst>
                </a:gridCol>
                <a:gridCol w="310243">
                  <a:extLst>
                    <a:ext uri="{9D8B030D-6E8A-4147-A177-3AD203B41FA5}">
                      <a16:colId xmlns:a16="http://schemas.microsoft.com/office/drawing/2014/main" val="159465157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5247120"/>
                    </a:ext>
                  </a:extLst>
                </a:gridCol>
              </a:tblGrid>
              <a:tr h="74502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£m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21/22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1" i="0" u="sng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21/22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156740"/>
                  </a:ext>
                </a:extLst>
              </a:tr>
              <a:tr h="49982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Income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99.1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95.6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938"/>
                  </a:ext>
                </a:extLst>
              </a:tr>
              <a:tr h="528121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0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103.5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0" i="0" u="sng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0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94.8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46420"/>
                  </a:ext>
                </a:extLst>
              </a:tr>
              <a:tr h="69787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NAS and NASAT* Group surplus / (deficit)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(4.4)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1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59813"/>
                  </a:ext>
                </a:extLst>
              </a:tr>
              <a:tr h="371571">
                <a:tc>
                  <a:txBody>
                    <a:bodyPr/>
                    <a:lstStyle/>
                    <a:p>
                      <a:pPr algn="l" rtl="0" fontAlgn="b"/>
                      <a:endParaRPr lang="en-GB" sz="2400" b="1" i="0" u="sng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400" b="1" i="0" u="sng" strike="noStrike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1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1" i="0" u="none" strike="noStrike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1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833857"/>
                  </a:ext>
                </a:extLst>
              </a:tr>
              <a:tr h="29235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444464"/>
                  </a:ext>
                </a:extLst>
              </a:tr>
              <a:tr h="58470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NAS surplus / deficit  </a:t>
                      </a:r>
                      <a:r>
                        <a:rPr lang="en-US" sz="1800" b="1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(excl. NASAT*)</a:t>
                      </a:r>
                      <a:endParaRPr lang="en-US" sz="2400" b="1" i="0" u="sng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0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(3.7)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2400" b="0" i="0" u="sng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0" i="0" u="sng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1.4</a:t>
                      </a:r>
                    </a:p>
                  </a:txBody>
                  <a:tcPr marL="9431" marR="9431" marT="9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8962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08711D-E5CD-4103-B9D2-DBC8ED7ECD8F}"/>
              </a:ext>
            </a:extLst>
          </p:cNvPr>
          <p:cNvSpPr txBox="1"/>
          <p:nvPr/>
        </p:nvSpPr>
        <p:spPr>
          <a:xfrm>
            <a:off x="730704" y="5971360"/>
            <a:ext cx="518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03BF"/>
                </a:solidFill>
              </a:rPr>
              <a:t>* NASAT results represent the deficit incurred in the nine months prior to separation on 31 December 2022.</a:t>
            </a:r>
          </a:p>
        </p:txBody>
      </p:sp>
    </p:spTree>
    <p:extLst>
      <p:ext uri="{BB962C8B-B14F-4D97-AF65-F5344CB8AC3E}">
        <p14:creationId xmlns:p14="http://schemas.microsoft.com/office/powerpoint/2010/main" val="37470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Cash and reserves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626848"/>
            <a:ext cx="9818913" cy="41363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7AC9B6-181D-436C-9E99-462CA71AC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67573"/>
              </p:ext>
            </p:extLst>
          </p:nvPr>
        </p:nvGraphicFramePr>
        <p:xfrm>
          <a:off x="600075" y="2168666"/>
          <a:ext cx="6233995" cy="3358515"/>
        </p:xfrm>
        <a:graphic>
          <a:graphicData uri="http://schemas.openxmlformats.org/drawingml/2006/table">
            <a:tbl>
              <a:tblPr/>
              <a:tblGrid>
                <a:gridCol w="2323488">
                  <a:extLst>
                    <a:ext uri="{9D8B030D-6E8A-4147-A177-3AD203B41FA5}">
                      <a16:colId xmlns:a16="http://schemas.microsoft.com/office/drawing/2014/main" val="2172206845"/>
                    </a:ext>
                  </a:extLst>
                </a:gridCol>
                <a:gridCol w="1671330">
                  <a:extLst>
                    <a:ext uri="{9D8B030D-6E8A-4147-A177-3AD203B41FA5}">
                      <a16:colId xmlns:a16="http://schemas.microsoft.com/office/drawing/2014/main" val="2510990630"/>
                    </a:ext>
                  </a:extLst>
                </a:gridCol>
                <a:gridCol w="1121889">
                  <a:extLst>
                    <a:ext uri="{9D8B030D-6E8A-4147-A177-3AD203B41FA5}">
                      <a16:colId xmlns:a16="http://schemas.microsoft.com/office/drawing/2014/main" val="3186954866"/>
                    </a:ext>
                  </a:extLst>
                </a:gridCol>
                <a:gridCol w="1117288">
                  <a:extLst>
                    <a:ext uri="{9D8B030D-6E8A-4147-A177-3AD203B41FA5}">
                      <a16:colId xmlns:a16="http://schemas.microsoft.com/office/drawing/2014/main" val="2737423211"/>
                    </a:ext>
                  </a:extLst>
                </a:gridCol>
              </a:tblGrid>
              <a:tr h="28549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£m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22/23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21/22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36468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19447"/>
                  </a:ext>
                </a:extLst>
              </a:tr>
              <a:tr h="2854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Cash position*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17.3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        16.1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476474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109321"/>
                  </a:ext>
                </a:extLst>
              </a:tr>
              <a:tr h="563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Free reserves*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10.9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123377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86514"/>
                  </a:ext>
                </a:extLst>
              </a:tr>
              <a:tr h="285494"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5608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8C7EF6-532B-49D2-9B7A-0C905F65158A}"/>
              </a:ext>
            </a:extLst>
          </p:cNvPr>
          <p:cNvSpPr txBox="1"/>
          <p:nvPr/>
        </p:nvSpPr>
        <p:spPr>
          <a:xfrm flipH="1">
            <a:off x="1023457" y="6220301"/>
            <a:ext cx="763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* </a:t>
            </a:r>
            <a:r>
              <a:rPr lang="en-GB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Excludes NAS Academy Trust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ADB36-4D62-4324-A702-F0D7E0472F8C}"/>
              </a:ext>
            </a:extLst>
          </p:cNvPr>
          <p:cNvSpPr txBox="1"/>
          <p:nvPr/>
        </p:nvSpPr>
        <p:spPr>
          <a:xfrm>
            <a:off x="7970327" y="2477861"/>
            <a:ext cx="362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03BF"/>
                </a:solidFill>
              </a:rPr>
              <a:t>The increase in cash despite an operating deficit is due to a higher level of balances owed to creditors at the year end.</a:t>
            </a:r>
          </a:p>
        </p:txBody>
      </p:sp>
    </p:spTree>
    <p:extLst>
      <p:ext uri="{BB962C8B-B14F-4D97-AF65-F5344CB8AC3E}">
        <p14:creationId xmlns:p14="http://schemas.microsoft.com/office/powerpoint/2010/main" val="387060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348142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Looking forward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166070"/>
            <a:ext cx="9818913" cy="5691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Income constraints:</a:t>
            </a: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Historically, our income has not increased in line with the cost of service delivery. Any inflationary increases are consequently applied to a base which is too low. In the current economic climate, funders are reluctant to offer increases even matching inflation.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Our costs are rising:</a:t>
            </a:r>
            <a:endParaRPr lang="en-GB" sz="18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High levels of agency use increase the cost of service delivery. </a:t>
            </a: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At around 15% of total revenue, central support costs are high and need to be reviewed.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Actions we are taking:</a:t>
            </a: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Turnaround plan for Adult Services – exit lossmaking services if fees cannot be increased. Eradicate agency.</a:t>
            </a: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Strategic review of our service portfolio focusing on Education and Adult Services.</a:t>
            </a: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Continuous efficiency and cost reduction programmes.</a:t>
            </a: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Central costs reduction.</a:t>
            </a:r>
          </a:p>
          <a:p>
            <a:pPr lvl="1"/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Dispose of surplus assets, review all property assets.</a:t>
            </a:r>
          </a:p>
          <a:p>
            <a:pPr lvl="1"/>
            <a:r>
              <a:rPr lang="en-US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Invest in technology to deliver increased productivity.</a:t>
            </a:r>
          </a:p>
        </p:txBody>
      </p:sp>
    </p:spTree>
    <p:extLst>
      <p:ext uri="{BB962C8B-B14F-4D97-AF65-F5344CB8AC3E}">
        <p14:creationId xmlns:p14="http://schemas.microsoft.com/office/powerpoint/2010/main" val="167336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626848"/>
            <a:ext cx="9818913" cy="41363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Cash remains strong, as does the balance sheet overall.</a:t>
            </a:r>
          </a:p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The reduction in the pension liability reduces the risk to </a:t>
            </a:r>
            <a:b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long-term liquidity.</a:t>
            </a:r>
          </a:p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In the near term, it is essential to bring income and expenditure into line.</a:t>
            </a:r>
          </a:p>
          <a:p>
            <a:r>
              <a:rPr lang="en-GB" sz="2400">
                <a:solidFill>
                  <a:srgbClr val="4203BF"/>
                </a:solidFill>
                <a:latin typeface="Century Gothic" panose="020B0502020202020204" pitchFamily="34" charset="0"/>
              </a:rPr>
              <a:t>Our charity </a:t>
            </a:r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needs to focus on cost reduction and managing the portfolio of services to ensure adequate contribution to cover a reasonable level of central support costs. </a:t>
            </a: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2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  <Date xmlns="d938a40e-0371-441e-a2c4-dd7fa13d0f40" xsi:nil="true"/>
    <Number xmlns="d938a40e-0371-441e-a2c4-dd7fa13d0f40" xsi:nil="true"/>
    <lcf76f155ced4ddcb4097134ff3c332f xmlns="d938a40e-0371-441e-a2c4-dd7fa13d0f40">
      <Terms xmlns="http://schemas.microsoft.com/office/infopath/2007/PartnerControls"/>
    </lcf76f155ced4ddcb4097134ff3c332f>
    <TaxCatchAll xmlns="bd0a3594-5893-482c-98aa-cdfc1b28934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9566EF2A7A14A882AE478641152A2" ma:contentTypeVersion="22" ma:contentTypeDescription="Create a new document." ma:contentTypeScope="" ma:versionID="453ddec827e0ace7e3b388087d7d86ef">
  <xsd:schema xmlns:xsd="http://www.w3.org/2001/XMLSchema" xmlns:xs="http://www.w3.org/2001/XMLSchema" xmlns:p="http://schemas.microsoft.com/office/2006/metadata/properties" xmlns:ns1="http://schemas.microsoft.com/sharepoint/v3" xmlns:ns2="d938a40e-0371-441e-a2c4-dd7fa13d0f40" xmlns:ns3="bd0a3594-5893-482c-98aa-cdfc1b289344" targetNamespace="http://schemas.microsoft.com/office/2006/metadata/properties" ma:root="true" ma:fieldsID="67e7334a7b62acf58fd697c082281c52" ns1:_="" ns2:_="" ns3:_="">
    <xsd:import namespace="http://schemas.microsoft.com/sharepoint/v3"/>
    <xsd:import namespace="d938a40e-0371-441e-a2c4-dd7fa13d0f40"/>
    <xsd:import namespace="bd0a3594-5893-482c-98aa-cdfc1b2893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ate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8a40e-0371-441e-a2c4-dd7fa13d0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Number" ma:index="23" nillable="true" ma:displayName="Number" ma:format="Dropdown" ma:internalName="Number" ma:percentage="FALSE">
      <xsd:simpleType>
        <xsd:restriction base="dms:Number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f54e030-4697-47ce-ac81-04e7ed3ddc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a3594-5893-482c-98aa-cdfc1b289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694d9860-b1b3-4cd2-a7e1-1f596c52cefe}" ma:internalName="TaxCatchAll" ma:showField="CatchAllData" ma:web="bd0a3594-5893-482c-98aa-cdfc1b289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D47722-564B-464A-A145-9AE4E601B1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A4924-D839-4136-A186-8A2E0F99F3D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5769ab8-ab25-4ae3-bfec-720e42db148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sharepoint/v3"/>
    <ds:schemaRef ds:uri="d938a40e-0371-441e-a2c4-dd7fa13d0f40"/>
    <ds:schemaRef ds:uri="bd0a3594-5893-482c-98aa-cdfc1b289344"/>
  </ds:schemaRefs>
</ds:datastoreItem>
</file>

<file path=customXml/itemProps3.xml><?xml version="1.0" encoding="utf-8"?>
<ds:datastoreItem xmlns:ds="http://schemas.openxmlformats.org/officeDocument/2006/customXml" ds:itemID="{959EC238-79FE-479A-B37F-7ACFF01D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38a40e-0371-441e-a2c4-dd7fa13d0f40"/>
    <ds:schemaRef ds:uri="bd0a3594-5893-482c-98aa-cdfc1b289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492</Words>
  <PresentationFormat>Widescreen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Financial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2018-09-21T15:04:16Z</dcterms:created>
  <dcterms:modified xsi:type="dcterms:W3CDTF">2023-11-14T11:47:34Z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0x010100EEE9566EF2A7A14A882AE478641152A2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axKeyword">
    <vt:lpwstr/>
  </property>
  <property fmtid="{D5CDD505-2E9C-101B-9397-08002B2CF9AE}" pid="7" name="ComplianceAssetId">
    <vt:lpwstr/>
  </property>
  <property fmtid="{D5CDD505-2E9C-101B-9397-08002B2CF9AE}" pid="8" name="d5bb333394e44c6e9e3deb311025e7ec">
    <vt:lpwstr/>
  </property>
  <property fmtid="{D5CDD505-2E9C-101B-9397-08002B2CF9AE}" pid="9" name="Location1">
    <vt:lpwstr/>
  </property>
  <property fmtid="{D5CDD505-2E9C-101B-9397-08002B2CF9AE}" pid="10" name="Type_x0020_of_x0020_Document">
    <vt:lpwstr/>
  </property>
  <property fmtid="{D5CDD505-2E9C-101B-9397-08002B2CF9AE}" pid="11" name="TaxCatchAll">
    <vt:lpwstr/>
  </property>
  <property fmtid="{D5CDD505-2E9C-101B-9397-08002B2CF9AE}" pid="12" name="o8305b31184f4fa1991cf2b17dd9ea48">
    <vt:lpwstr/>
  </property>
  <property fmtid="{D5CDD505-2E9C-101B-9397-08002B2CF9AE}" pid="13" name="Departmemt">
    <vt:lpwstr/>
  </property>
  <property fmtid="{D5CDD505-2E9C-101B-9397-08002B2CF9AE}" pid="14" name="People">
    <vt:lpwstr/>
  </property>
  <property fmtid="{D5CDD505-2E9C-101B-9397-08002B2CF9AE}" pid="15" name="o66e851665aa4665b9d5bfbbc8f8fc95">
    <vt:lpwstr/>
  </property>
  <property fmtid="{D5CDD505-2E9C-101B-9397-08002B2CF9AE}" pid="16" name="f08650817bd14bc19146ca48f08fa875">
    <vt:lpwstr/>
  </property>
  <property fmtid="{D5CDD505-2E9C-101B-9397-08002B2CF9AE}" pid="17" name="Type of Document">
    <vt:lpwstr/>
  </property>
  <property fmtid="{D5CDD505-2E9C-101B-9397-08002B2CF9AE}" pid="18" name="MediaServiceImageTags">
    <vt:lpwstr/>
  </property>
</Properties>
</file>