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4"/>
  </p:notesMasterIdLst>
  <p:sldIdLst>
    <p:sldId id="269" r:id="rId5"/>
    <p:sldId id="256" r:id="rId6"/>
    <p:sldId id="259" r:id="rId7"/>
    <p:sldId id="257" r:id="rId8"/>
    <p:sldId id="261" r:id="rId9"/>
    <p:sldId id="262" r:id="rId10"/>
    <p:sldId id="268" r:id="rId11"/>
    <p:sldId id="264" r:id="rId12"/>
    <p:sldId id="2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pos="7355" userDrawn="1">
          <p15:clr>
            <a:srgbClr val="A4A3A4"/>
          </p15:clr>
        </p15:guide>
        <p15:guide id="3" orient="horz" pos="2160" userDrawn="1">
          <p15:clr>
            <a:srgbClr val="A4A3A4"/>
          </p15:clr>
        </p15:guide>
        <p15:guide id="4" orient="horz" pos="1548" userDrawn="1">
          <p15:clr>
            <a:srgbClr val="A4A3A4"/>
          </p15:clr>
        </p15:guide>
        <p15:guide id="5" orient="horz" pos="1026" userDrawn="1">
          <p15:clr>
            <a:srgbClr val="A4A3A4"/>
          </p15:clr>
        </p15:guide>
        <p15:guide id="6" orient="horz" pos="1253" userDrawn="1">
          <p15:clr>
            <a:srgbClr val="A4A3A4"/>
          </p15:clr>
        </p15:guide>
        <p15:guide id="7" pos="45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25CC"/>
    <a:srgbClr val="4203BF"/>
    <a:srgbClr val="EE4129"/>
    <a:srgbClr val="2DC3E8"/>
    <a:srgbClr val="8913B0"/>
    <a:srgbClr val="FFB81C"/>
    <a:srgbClr val="ED28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64898" autoAdjust="0"/>
  </p:normalViewPr>
  <p:slideViewPr>
    <p:cSldViewPr snapToGrid="0" showGuides="1">
      <p:cViewPr varScale="1">
        <p:scale>
          <a:sx n="74" d="100"/>
          <a:sy n="74" d="100"/>
        </p:scale>
        <p:origin x="1956" y="66"/>
      </p:cViewPr>
      <p:guideLst>
        <p:guide pos="3840"/>
        <p:guide pos="7355"/>
        <p:guide orient="horz" pos="2160"/>
        <p:guide orient="horz" pos="1548"/>
        <p:guide orient="horz" pos="1026"/>
        <p:guide orient="horz" pos="1253"/>
        <p:guide pos="45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zanne Westbury" userId="dec76fa2-b3d2-45d0-91ca-4d9403d8ba43" providerId="ADAL" clId="{77CF2FC7-6F6C-4908-993C-3FE49AE1809A}"/>
    <pc:docChg chg="modSld">
      <pc:chgData name="Suzanne Westbury" userId="dec76fa2-b3d2-45d0-91ca-4d9403d8ba43" providerId="ADAL" clId="{77CF2FC7-6F6C-4908-993C-3FE49AE1809A}" dt="2023-11-14T10:59:14.962" v="11" actId="20577"/>
      <pc:docMkLst>
        <pc:docMk/>
      </pc:docMkLst>
      <pc:sldChg chg="modSp mod modNotesTx">
        <pc:chgData name="Suzanne Westbury" userId="dec76fa2-b3d2-45d0-91ca-4d9403d8ba43" providerId="ADAL" clId="{77CF2FC7-6F6C-4908-993C-3FE49AE1809A}" dt="2023-11-14T10:59:14.962" v="11" actId="20577"/>
        <pc:sldMkLst>
          <pc:docMk/>
          <pc:sldMk cId="3012476003" sldId="269"/>
        </pc:sldMkLst>
        <pc:spChg chg="mod">
          <ac:chgData name="Suzanne Westbury" userId="dec76fa2-b3d2-45d0-91ca-4d9403d8ba43" providerId="ADAL" clId="{77CF2FC7-6F6C-4908-993C-3FE49AE1809A}" dt="2023-11-14T10:58:08.921" v="10" actId="14100"/>
          <ac:spMkLst>
            <pc:docMk/>
            <pc:sldMk cId="3012476003" sldId="269"/>
            <ac:spMk id="9" creationId="{CB92D53C-43E2-91A9-5EB5-F936BF1737D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0B4B29-0D99-574D-94B0-EAF257808121}" type="datetimeFigureOut">
              <a:rPr lang="en-US" smtClean="0"/>
              <a:t>11/14/2023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4E106A-4BDB-2F4D-AA17-8C38DBDFA437}" type="slidenum">
              <a:rPr lang="en-US" smtClean="0"/>
              <a:t>‹#›</a:t>
            </a:fld>
            <a:endParaRPr lang="en-US"/>
          </a:p>
        </p:txBody>
      </p:sp>
    </p:spTree>
    <p:extLst>
      <p:ext uri="{BB962C8B-B14F-4D97-AF65-F5344CB8AC3E}">
        <p14:creationId xmlns:p14="http://schemas.microsoft.com/office/powerpoint/2010/main" val="2737033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sz="1800" dirty="0">
              <a:latin typeface="Century Gothic"/>
              <a:ea typeface="Calibri Light"/>
            </a:endParaRPr>
          </a:p>
        </p:txBody>
      </p:sp>
      <p:sp>
        <p:nvSpPr>
          <p:cNvPr id="4" name="Slide Number Placeholder 3"/>
          <p:cNvSpPr>
            <a:spLocks noGrp="1"/>
          </p:cNvSpPr>
          <p:nvPr>
            <p:ph type="sldNum" sz="quarter" idx="5"/>
          </p:nvPr>
        </p:nvSpPr>
        <p:spPr/>
        <p:txBody>
          <a:bodyPr/>
          <a:lstStyle/>
          <a:p>
            <a:fld id="{CA4E106A-4BDB-2F4D-AA17-8C38DBDFA437}" type="slidenum">
              <a:rPr lang="en-US" smtClean="0"/>
              <a:t>1</a:t>
            </a:fld>
            <a:endParaRPr lang="en-US"/>
          </a:p>
        </p:txBody>
      </p:sp>
    </p:spTree>
    <p:extLst>
      <p:ext uri="{BB962C8B-B14F-4D97-AF65-F5344CB8AC3E}">
        <p14:creationId xmlns:p14="http://schemas.microsoft.com/office/powerpoint/2010/main" val="1428682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entury Gothic"/>
                <a:ea typeface="Century Gothic" panose="020B0502020202020204" pitchFamily="34" charset="0"/>
                <a:cs typeface="Calibri" panose="020F0502020204030204" pitchFamily="34" charset="0"/>
              </a:rPr>
              <a:t>As you have heard, this has been a year that has seen great change</a:t>
            </a:r>
            <a:r>
              <a:rPr lang="en-GB" sz="1800" dirty="0">
                <a:latin typeface="Century Gothic"/>
                <a:ea typeface="Century Gothic" panose="020B0502020202020204" pitchFamily="34" charset="0"/>
                <a:cs typeface="Calibri" panose="020F0502020204030204" pitchFamily="34" charset="0"/>
              </a:rPr>
              <a:t>, and some difficult decisions</a:t>
            </a:r>
            <a:r>
              <a:rPr lang="en-GB" sz="1800" dirty="0">
                <a:effectLst/>
                <a:latin typeface="Century Gothic"/>
                <a:ea typeface="Century Gothic" panose="020B0502020202020204" pitchFamily="34" charset="0"/>
                <a:cs typeface="Calibri" panose="020F0502020204030204" pitchFamily="34" charset="0"/>
              </a:rPr>
              <a:t> for the organisation.</a:t>
            </a:r>
            <a:endParaRPr lang="en-GB" sz="1800" dirty="0">
              <a:effectLst/>
              <a:latin typeface="Century Gothic"/>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entury Gothic"/>
                <a:ea typeface="Century Gothic" panose="020B0502020202020204" pitchFamily="34" charset="0"/>
                <a:cs typeface="Calibri" panose="020F0502020204030204" pitchFamily="34" charset="0"/>
              </a:rPr>
              <a:t> </a:t>
            </a:r>
            <a:endParaRPr lang="en-GB" sz="1800" dirty="0">
              <a:effectLst/>
              <a:latin typeface="Century Gothic"/>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entury Gothic"/>
                <a:ea typeface="Century Gothic" panose="020B0502020202020204" pitchFamily="34" charset="0"/>
                <a:cs typeface="Calibri" panose="020F0502020204030204" pitchFamily="34" charset="0"/>
              </a:rPr>
              <a:t>It has also been a year of great achievement and action as we start turning the Moonshot Vision into a reality through our strategy.</a:t>
            </a:r>
            <a:endParaRPr lang="en-GB" sz="1800" dirty="0">
              <a:effectLst/>
              <a:latin typeface="Century Gothic"/>
              <a:ea typeface="Calibri" panose="020F0502020204030204" pitchFamily="34" charset="0"/>
              <a:cs typeface="Times New Roman" panose="02020603050405020304" pitchFamily="18" charset="0"/>
            </a:endParaRPr>
          </a:p>
          <a:p>
            <a:pPr marL="457200">
              <a:lnSpc>
                <a:spcPct val="107000"/>
              </a:lnSpc>
              <a:spcAft>
                <a:spcPts val="800"/>
              </a:spcAft>
            </a:pPr>
            <a:r>
              <a:rPr lang="en-GB" sz="1800" dirty="0">
                <a:effectLst/>
                <a:latin typeface="Century Gothic"/>
                <a:ea typeface="Century Gothic" panose="020B0502020202020204" pitchFamily="34" charset="0"/>
                <a:cs typeface="Calibri" panose="020F0502020204030204" pitchFamily="34" charset="0"/>
              </a:rPr>
              <a:t> </a:t>
            </a:r>
            <a:endParaRPr lang="en-GB" sz="1800" dirty="0">
              <a:effectLst/>
              <a:latin typeface="Century Gothic"/>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entury Gothic"/>
                <a:ea typeface="Century Gothic" panose="020B0502020202020204" pitchFamily="34" charset="0"/>
                <a:cs typeface="Calibri" panose="020F0502020204030204" pitchFamily="34" charset="0"/>
              </a:rPr>
              <a:t>I’d like to share some of the highlights of the year with you now.</a:t>
            </a:r>
            <a:endParaRPr lang="en-GB" sz="1800" dirty="0">
              <a:effectLst/>
              <a:latin typeface="Century Gothic"/>
              <a:ea typeface="Calibri" panose="020F0502020204030204" pitchFamily="34" charset="0"/>
              <a:cs typeface="Times New Roman" panose="02020603050405020304" pitchFamily="18" charset="0"/>
            </a:endParaRPr>
          </a:p>
          <a:p>
            <a:pPr marL="457200">
              <a:lnSpc>
                <a:spcPct val="107000"/>
              </a:lnSpc>
              <a:spcAft>
                <a:spcPts val="800"/>
              </a:spcAft>
            </a:pPr>
            <a:r>
              <a:rPr lang="en-GB" sz="1800" dirty="0">
                <a:effectLst/>
                <a:latin typeface="Century Gothic"/>
                <a:ea typeface="Century Gothic" panose="020B0502020202020204" pitchFamily="34" charset="0"/>
                <a:cs typeface="Calibri" panose="020F0502020204030204" pitchFamily="34" charset="0"/>
              </a:rPr>
              <a:t> </a:t>
            </a:r>
            <a:endParaRPr lang="en-GB" sz="1800" dirty="0">
              <a:effectLst/>
              <a:latin typeface="Century Gothic"/>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CA4E106A-4BDB-2F4D-AA17-8C38DBDFA437}" type="slidenum">
              <a:rPr lang="en-US" smtClean="0"/>
              <a:t>3</a:t>
            </a:fld>
            <a:endParaRPr lang="en-US"/>
          </a:p>
        </p:txBody>
      </p:sp>
    </p:spTree>
    <p:extLst>
      <p:ext uri="{BB962C8B-B14F-4D97-AF65-F5344CB8AC3E}">
        <p14:creationId xmlns:p14="http://schemas.microsoft.com/office/powerpoint/2010/main" val="1620043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entury Gothic"/>
                <a:ea typeface="Calibri"/>
                <a:cs typeface="Calibri" panose="020F0502020204030204" pitchFamily="34" charset="0"/>
              </a:rPr>
              <a:t>This year, we established our Autism Know How department, </a:t>
            </a:r>
            <a:r>
              <a:rPr lang="en-GB" sz="1800" dirty="0">
                <a:effectLst/>
                <a:latin typeface="Century Gothic"/>
                <a:ea typeface="Calibri Light"/>
                <a:cs typeface="Calibri" panose="020F0502020204030204" pitchFamily="34" charset="0"/>
              </a:rPr>
              <a:t>which brings together all our commercial trading services, projects and products aimed at supporting professionals and developing best practice.</a:t>
            </a:r>
            <a:r>
              <a:rPr lang="en-GB" sz="1800" dirty="0">
                <a:latin typeface="Century Gothic"/>
                <a:ea typeface="Calibri Light"/>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entury Gothic"/>
                <a:ea typeface="Calibri Light"/>
                <a:cs typeface="Calibri" panose="020F0502020204030204" pitchFamily="34" charset="0"/>
              </a:rPr>
              <a:t> </a:t>
            </a:r>
            <a:endParaRPr lang="en-GB" sz="1800" dirty="0">
              <a:effectLst/>
              <a:latin typeface="Century Gothic"/>
              <a:ea typeface="Calibri Light"/>
              <a:cs typeface="Times New Roman" panose="02020603050405020304" pitchFamily="18" charset="0"/>
            </a:endParaRPr>
          </a:p>
          <a:p>
            <a:pPr>
              <a:lnSpc>
                <a:spcPct val="107000"/>
              </a:lnSpc>
              <a:spcAft>
                <a:spcPts val="800"/>
              </a:spcAft>
            </a:pPr>
            <a:r>
              <a:rPr lang="en-GB" sz="1800" dirty="0">
                <a:effectLst/>
                <a:latin typeface="Century Gothic"/>
                <a:ea typeface="Calibri Light"/>
                <a:cs typeface="Calibri" panose="020F0502020204030204" pitchFamily="34" charset="0"/>
              </a:rPr>
              <a:t>The activities it delivers have the potential to make a difference to the lives of every autistic person across the country.</a:t>
            </a:r>
            <a:r>
              <a:rPr lang="en-GB" sz="1800" dirty="0">
                <a:latin typeface="Century Gothic"/>
                <a:ea typeface="Calibri"/>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latin typeface="Century Gothic"/>
              <a:ea typeface="Calibri"/>
              <a:cs typeface="Calibri" panose="020F0502020204030204" pitchFamily="34" charset="0"/>
            </a:endParaRPr>
          </a:p>
          <a:p>
            <a:pPr>
              <a:lnSpc>
                <a:spcPct val="107000"/>
              </a:lnSpc>
              <a:spcAft>
                <a:spcPts val="800"/>
              </a:spcAft>
            </a:pPr>
            <a:r>
              <a:rPr lang="en-GB" sz="1800" dirty="0">
                <a:latin typeface="Century Gothic"/>
                <a:ea typeface="Calibri"/>
                <a:cs typeface="Calibri" panose="020F0502020204030204" pitchFamily="34" charset="0"/>
              </a:rPr>
              <a:t>As an example, as part of its work this year, we</a:t>
            </a:r>
            <a:r>
              <a:rPr lang="en-GB" sz="1800" dirty="0">
                <a:effectLst/>
                <a:latin typeface="Century Gothic"/>
                <a:ea typeface="Calibri"/>
                <a:cs typeface="Calibri" panose="020F0502020204030204" pitchFamily="34" charset="0"/>
              </a:rPr>
              <a:t> provided live training for more than 7,000 professionals in </a:t>
            </a:r>
            <a:r>
              <a:rPr lang="en-US" sz="1800" dirty="0">
                <a:effectLst/>
                <a:latin typeface="Century Gothic"/>
                <a:ea typeface="Calibri"/>
                <a:cs typeface="Calibri" panose="020F0502020204030204" pitchFamily="34" charset="0"/>
              </a:rPr>
              <a:t>health, social care and education – enabling them to make the adjustments that can transform experiences and outcomes for the thousands of autistic children and adults they support today and in future.</a:t>
            </a:r>
            <a:r>
              <a:rPr lang="en-US" sz="1800" dirty="0">
                <a:latin typeface="Century Gothic"/>
                <a:ea typeface="Calibri"/>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Calibri"/>
            </a:endParaRPr>
          </a:p>
          <a:p>
            <a:endParaRPr lang="en-US" dirty="0"/>
          </a:p>
        </p:txBody>
      </p:sp>
      <p:sp>
        <p:nvSpPr>
          <p:cNvPr id="4" name="Slide Number Placeholder 3"/>
          <p:cNvSpPr>
            <a:spLocks noGrp="1"/>
          </p:cNvSpPr>
          <p:nvPr>
            <p:ph type="sldNum" sz="quarter" idx="5"/>
          </p:nvPr>
        </p:nvSpPr>
        <p:spPr/>
        <p:txBody>
          <a:bodyPr/>
          <a:lstStyle/>
          <a:p>
            <a:fld id="{CA4E106A-4BDB-2F4D-AA17-8C38DBDFA437}" type="slidenum">
              <a:rPr lang="en-US" smtClean="0"/>
              <a:t>4</a:t>
            </a:fld>
            <a:endParaRPr lang="en-US"/>
          </a:p>
        </p:txBody>
      </p:sp>
    </p:spTree>
    <p:extLst>
      <p:ext uri="{BB962C8B-B14F-4D97-AF65-F5344CB8AC3E}">
        <p14:creationId xmlns:p14="http://schemas.microsoft.com/office/powerpoint/2010/main" val="907317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entury Gothic" panose="020B0502020202020204" pitchFamily="34" charset="0"/>
                <a:ea typeface="Calibri Light" panose="020F0302020204030204" pitchFamily="34" charset="0"/>
                <a:cs typeface="Calibri" panose="020F0502020204030204" pitchFamily="34" charset="0"/>
              </a:rPr>
              <a:t>Our website continued to be a vital source of information for autistic people, families and professionals, with a daily average of 9,000 visitors.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entury Gothic" panose="020B0502020202020204" pitchFamily="34" charset="0"/>
                <a:ea typeface="Calibri Light" panose="020F03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entury Gothic" panose="020B0502020202020204" pitchFamily="34" charset="0"/>
                <a:ea typeface="Calibri Light" panose="020F0302020204030204" pitchFamily="34" charset="0"/>
                <a:cs typeface="Calibri" panose="020F0502020204030204" pitchFamily="34" charset="0"/>
              </a:rPr>
              <a:t>Around 3,690 people were actively involved in our online community, where they bonded over shared interests and identities, reducing the social isolation that too often goes hand in hand with autism.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entury Gothic" panose="020B0502020202020204" pitchFamily="34" charset="0"/>
                <a:ea typeface="Calibri Light" panose="020F03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entury Gothic" panose="020B0502020202020204" pitchFamily="34" charset="0"/>
                <a:ea typeface="Calibri Light" panose="020F0302020204030204" pitchFamily="34" charset="0"/>
                <a:cs typeface="Calibri" panose="020F0502020204030204" pitchFamily="34" charset="0"/>
              </a:rPr>
              <a:t>Our local branches across the UK continued to provide a lifeline to autistic individuals and their family members.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entury Gothic" panose="020B0502020202020204" pitchFamily="34" charset="0"/>
                <a:ea typeface="Calibri Light" panose="020F03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entury Gothic" panose="020B0502020202020204" pitchFamily="34" charset="0"/>
                <a:ea typeface="Calibri Light" panose="020F0302020204030204" pitchFamily="34" charset="0"/>
                <a:cs typeface="Calibri" panose="020F0502020204030204" pitchFamily="34" charset="0"/>
              </a:rPr>
              <a:t>The success of branches relies on the time, energy and commitment of our wonderful volunteers, many of whom are parents of the people the branches support.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entury Gothic" panose="020B0502020202020204" pitchFamily="34" charset="0"/>
                <a:ea typeface="Calibri Light" panose="020F03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entury Gothic" panose="020B0502020202020204" pitchFamily="34" charset="0"/>
                <a:ea typeface="Calibri Light" panose="020F0302020204030204" pitchFamily="34" charset="0"/>
                <a:cs typeface="Calibri" panose="020F0502020204030204" pitchFamily="34" charset="0"/>
              </a:rPr>
              <a:t>I was particularly pleased to see their efforts recognised and celebrated at our first ever Branches Awards Ceremony in June 2022.</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A4E106A-4BDB-2F4D-AA17-8C38DBDFA437}" type="slidenum">
              <a:rPr lang="en-US" smtClean="0"/>
              <a:t>5</a:t>
            </a:fld>
            <a:endParaRPr lang="en-US"/>
          </a:p>
        </p:txBody>
      </p:sp>
    </p:spTree>
    <p:extLst>
      <p:ext uri="{BB962C8B-B14F-4D97-AF65-F5344CB8AC3E}">
        <p14:creationId xmlns:p14="http://schemas.microsoft.com/office/powerpoint/2010/main" val="364982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a:effectLst/>
                <a:latin typeface="Century Gothic" panose="020B0502020202020204" pitchFamily="34" charset="0"/>
                <a:ea typeface="Calibri Light" panose="020F0302020204030204" pitchFamily="34" charset="0"/>
                <a:cs typeface="Calibri" panose="020F0502020204030204" pitchFamily="34" charset="0"/>
              </a:rPr>
              <a:t>Across the four nations of the UK, we continued to push our politicians to make the changes that autistic people and their families so urgently need to see.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Century Gothic" panose="020B0502020202020204" pitchFamily="34" charset="0"/>
                <a:ea typeface="Calibri Light" panose="020F0302020204030204" pitchFamily="34" charset="0"/>
                <a:cs typeface="Calibri" panose="020F0502020204030204" pitchFamily="34"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Century Gothic" panose="020B0502020202020204" pitchFamily="34" charset="0"/>
                <a:ea typeface="Calibri Light" panose="020F0302020204030204" pitchFamily="34" charset="0"/>
                <a:cs typeface="Calibri" panose="020F0502020204030204" pitchFamily="34" charset="0"/>
              </a:rPr>
              <a:t>All our policy asks are driven by the concerns and priorities of autistic people and their parents and carers. We are grateful to everyone who signed up to our new Autism Insight Panels to help shape our influencing work.</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Century Gothic" panose="020B0502020202020204" pitchFamily="34" charset="0"/>
                <a:ea typeface="Calibri Light" panose="020F0302020204030204" pitchFamily="34" charset="0"/>
                <a:cs typeface="Calibri" panose="020F0502020204030204" pitchFamily="34"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Century Gothic" panose="020B0502020202020204" pitchFamily="34" charset="0"/>
                <a:ea typeface="Calibri Light" panose="020F0302020204030204" pitchFamily="34" charset="0"/>
                <a:cs typeface="Calibri" panose="020F0502020204030204" pitchFamily="34" charset="0"/>
              </a:rPr>
              <a:t>Not to mention the </a:t>
            </a:r>
            <a:r>
              <a:rPr lang="en-GB" sz="1800">
                <a:effectLst/>
                <a:latin typeface="Century Gothic" panose="020B0502020202020204" pitchFamily="34" charset="0"/>
                <a:ea typeface="Calibri" panose="020F0502020204030204" pitchFamily="34" charset="0"/>
                <a:cs typeface="Calibri" panose="020F0502020204030204" pitchFamily="34" charset="0"/>
              </a:rPr>
              <a:t>50,000+ people who campaigned with us over the year for better education, timely diagnosis and more mental health support.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Century Gothic" panose="020B0502020202020204" pitchFamily="34" charset="0"/>
                <a:ea typeface="Calibri" panose="020F0502020204030204" pitchFamily="34" charset="0"/>
                <a:cs typeface="Calibri" panose="020F0502020204030204" pitchFamily="34"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Century Gothic" panose="020B0502020202020204" pitchFamily="34" charset="0"/>
                <a:ea typeface="Calibri" panose="020F0502020204030204" pitchFamily="34" charset="0"/>
                <a:cs typeface="Calibri" panose="020F0502020204030204" pitchFamily="34" charset="0"/>
              </a:rPr>
              <a:t>This is exactly the sort of sustained public pressure we need to create to ensure that every autistic person – whatever their gender or background, or wherever in the UK they happen to live – has access to the support they’re entitled to.</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CA4E106A-4BDB-2F4D-AA17-8C38DBDFA437}" type="slidenum">
              <a:rPr lang="en-US" smtClean="0"/>
              <a:t>6</a:t>
            </a:fld>
            <a:endParaRPr lang="en-US"/>
          </a:p>
        </p:txBody>
      </p:sp>
    </p:spTree>
    <p:extLst>
      <p:ext uri="{BB962C8B-B14F-4D97-AF65-F5344CB8AC3E}">
        <p14:creationId xmlns:p14="http://schemas.microsoft.com/office/powerpoint/2010/main" val="69416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key plank of our Strategy, is Belief 1 - that we believe that the role of the National Autistic Society is to support all autistic individuals and their families to live a fulfilled life on their terms.  Central to this is the advice and support that we offer.</a:t>
            </a:r>
            <a:endParaRPr lang="en-US" dirty="0"/>
          </a:p>
          <a:p>
            <a:endParaRPr lang="en-GB" dirty="0"/>
          </a:p>
          <a:p>
            <a:r>
              <a:rPr lang="en-GB" dirty="0"/>
              <a:t>We are moving from a situation where we’ve got a lot of great, but uncoordinated services, to one where the experience of getting advice and support is more joined-up and integrated for people.  One where we can offer substantial and practical advice for people on the biggest issues they come to us for, but for which we currently lack resources – diagnosis and employment in particular.  And it’s one where we will seek to better utilise technology and the support of volunteers to make sure that the work we do can have the maximum reach and impact possible.</a:t>
            </a:r>
            <a:endParaRPr lang="en-GB" dirty="0">
              <a:ea typeface="Calibri" panose="020F0502020204030204"/>
              <a:cs typeface="Calibri" panose="020F0502020204030204"/>
            </a:endParaRPr>
          </a:p>
          <a:p>
            <a:endParaRPr lang="en-GB" dirty="0"/>
          </a:p>
          <a:p>
            <a:r>
              <a:rPr lang="en-GB" dirty="0"/>
              <a:t>We have made a good start on the programme this year, expanding and developing our topic offerings and internally scoping how we can use technology. Over the coming year we’ll continue to develop our new service to expand the topics we can offer advice on, getting support on the technology from some of the best IT experts in the UK and looking at how our existing services can start reaching more people.</a:t>
            </a:r>
            <a:endParaRPr lang="en-GB" dirty="0">
              <a:ea typeface="Calibri"/>
              <a:cs typeface="Calibri"/>
            </a:endParaRPr>
          </a:p>
          <a:p>
            <a:pPr>
              <a:lnSpc>
                <a:spcPct val="107000"/>
              </a:lnSpc>
              <a:spcAft>
                <a:spcPts val="800"/>
              </a:spcAft>
            </a:pPr>
            <a:endParaRPr lang="en-GB" sz="1800" dirty="0">
              <a:latin typeface="Century Gothic"/>
              <a:ea typeface="Calibri Light"/>
            </a:endParaRPr>
          </a:p>
        </p:txBody>
      </p:sp>
      <p:sp>
        <p:nvSpPr>
          <p:cNvPr id="4" name="Slide Number Placeholder 3"/>
          <p:cNvSpPr>
            <a:spLocks noGrp="1"/>
          </p:cNvSpPr>
          <p:nvPr>
            <p:ph type="sldNum" sz="quarter" idx="5"/>
          </p:nvPr>
        </p:nvSpPr>
        <p:spPr/>
        <p:txBody>
          <a:bodyPr/>
          <a:lstStyle/>
          <a:p>
            <a:fld id="{CA4E106A-4BDB-2F4D-AA17-8C38DBDFA437}" type="slidenum">
              <a:rPr lang="en-US" smtClean="0"/>
              <a:t>7</a:t>
            </a:fld>
            <a:endParaRPr lang="en-US"/>
          </a:p>
        </p:txBody>
      </p:sp>
    </p:spTree>
    <p:extLst>
      <p:ext uri="{BB962C8B-B14F-4D97-AF65-F5344CB8AC3E}">
        <p14:creationId xmlns:p14="http://schemas.microsoft.com/office/powerpoint/2010/main" val="211336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a:effectLst/>
                <a:latin typeface="Century Gothic" panose="020B0502020202020204" pitchFamily="34" charset="0"/>
                <a:ea typeface="Calibri Light" panose="020F0302020204030204" pitchFamily="34" charset="0"/>
                <a:cs typeface="Calibri" panose="020F0502020204030204" pitchFamily="34" charset="0"/>
              </a:rPr>
              <a:t>The award-winning </a:t>
            </a:r>
            <a:r>
              <a:rPr lang="en-GB" sz="1800" i="1">
                <a:effectLst/>
                <a:latin typeface="Century Gothic" panose="020B0502020202020204" pitchFamily="34" charset="0"/>
                <a:ea typeface="Calibri Light" panose="020F0302020204030204" pitchFamily="34" charset="0"/>
                <a:cs typeface="Calibri" panose="020F0502020204030204" pitchFamily="34" charset="0"/>
              </a:rPr>
              <a:t>Now I Know</a:t>
            </a:r>
            <a:r>
              <a:rPr lang="en-GB" sz="1800">
                <a:effectLst/>
                <a:latin typeface="Century Gothic" panose="020B0502020202020204" pitchFamily="34" charset="0"/>
                <a:ea typeface="Calibri Light" panose="020F0302020204030204" pitchFamily="34" charset="0"/>
                <a:cs typeface="Calibri" panose="020F0502020204030204" pitchFamily="34" charset="0"/>
              </a:rPr>
              <a:t> campaign encouraged so many women and non-binary people to come forward and share their stories of life before diagnosis and the positive impact of finally learning they were autistic.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Century Gothic" panose="020B0502020202020204" pitchFamily="34" charset="0"/>
                <a:ea typeface="Calibri Light" panose="020F0302020204030204" pitchFamily="34" charset="0"/>
                <a:cs typeface="Calibri" panose="020F0502020204030204" pitchFamily="34"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Century Gothic" panose="020B0502020202020204" pitchFamily="34" charset="0"/>
                <a:ea typeface="Calibri Light" panose="020F0302020204030204" pitchFamily="34" charset="0"/>
                <a:cs typeface="Calibri" panose="020F0502020204030204" pitchFamily="34" charset="0"/>
              </a:rPr>
              <a:t>The campaign was a vital step in breaking down the harmful stereotypes about autism that too often see women overlooked and undiagnosed, with potentially devastating effects on their mental health.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Century Gothic" panose="020B0502020202020204" pitchFamily="34" charset="0"/>
                <a:ea typeface="Calibri Light" panose="020F0302020204030204" pitchFamily="34" charset="0"/>
                <a:cs typeface="Calibri" panose="020F0502020204030204" pitchFamily="34"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Century Gothic" panose="020B0502020202020204" pitchFamily="34" charset="0"/>
                <a:ea typeface="Calibri Light" panose="020F0302020204030204" pitchFamily="34" charset="0"/>
                <a:cs typeface="Calibri" panose="020F0502020204030204" pitchFamily="34" charset="0"/>
              </a:rPr>
              <a:t>It is stories like theirs that motivate me to keep on fighting for a society in which all autistic people are understood, accepted and respected.</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CA4E106A-4BDB-2F4D-AA17-8C38DBDFA437}" type="slidenum">
              <a:rPr lang="en-US" smtClean="0"/>
              <a:t>8</a:t>
            </a:fld>
            <a:endParaRPr lang="en-US"/>
          </a:p>
        </p:txBody>
      </p:sp>
    </p:spTree>
    <p:extLst>
      <p:ext uri="{BB962C8B-B14F-4D97-AF65-F5344CB8AC3E}">
        <p14:creationId xmlns:p14="http://schemas.microsoft.com/office/powerpoint/2010/main" val="2571140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a:effectLst/>
                <a:latin typeface="Century Gothic" panose="020B0502020202020204" pitchFamily="34" charset="0"/>
                <a:ea typeface="Calibri Light" panose="020F0302020204030204" pitchFamily="34" charset="0"/>
                <a:cs typeface="Calibri" panose="020F0502020204030204" pitchFamily="34" charset="0"/>
              </a:rPr>
              <a:t>I would like to say a heartfelt thank you to our amazing staff and volunteers for all your hard work and commitment during yet another challenging year, and to everyone who supported our work by donating, fundraising or campaigning with us.</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a:effectLst/>
                <a:latin typeface="Century Gothic" panose="020B0502020202020204" pitchFamily="34" charset="0"/>
                <a:ea typeface="Calibri Light" panose="020F0302020204030204" pitchFamily="34" charset="0"/>
                <a:cs typeface="Calibri" panose="020F0502020204030204" pitchFamily="34" charset="0"/>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a:effectLst/>
                <a:latin typeface="Century Gothic" panose="020B0502020202020204" pitchFamily="34" charset="0"/>
                <a:ea typeface="Calibri Light" panose="020F0302020204030204" pitchFamily="34" charset="0"/>
                <a:cs typeface="Calibri" panose="020F0502020204030204" pitchFamily="34" charset="0"/>
              </a:rPr>
              <a:t>And to you, our members. Your ongoing support is valued and appreciated by me, and all of us at the National Autistic Society. Thank you.</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a:effectLst/>
                <a:latin typeface="Century Gothic" panose="020B0502020202020204" pitchFamily="34" charset="0"/>
                <a:ea typeface="Calibri" panose="020F0502020204030204" pitchFamily="34" charset="0"/>
                <a:cs typeface="Times New Roman" panose="02020603050405020304" pitchFamily="18" charset="0"/>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a:effectLst/>
                <a:latin typeface="Century Gothic" panose="020B0502020202020204" pitchFamily="34" charset="0"/>
                <a:ea typeface="Calibri" panose="020F0502020204030204" pitchFamily="34" charset="0"/>
                <a:cs typeface="Times New Roman" panose="02020603050405020304" pitchFamily="18" charset="0"/>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 </a:t>
            </a:r>
          </a:p>
          <a:p>
            <a:endParaRPr lang="en-US"/>
          </a:p>
        </p:txBody>
      </p:sp>
      <p:sp>
        <p:nvSpPr>
          <p:cNvPr id="4" name="Slide Number Placeholder 3"/>
          <p:cNvSpPr>
            <a:spLocks noGrp="1"/>
          </p:cNvSpPr>
          <p:nvPr>
            <p:ph type="sldNum" sz="quarter" idx="5"/>
          </p:nvPr>
        </p:nvSpPr>
        <p:spPr/>
        <p:txBody>
          <a:bodyPr/>
          <a:lstStyle/>
          <a:p>
            <a:fld id="{CA4E106A-4BDB-2F4D-AA17-8C38DBDFA437}" type="slidenum">
              <a:rPr lang="en-US" smtClean="0"/>
              <a:t>9</a:t>
            </a:fld>
            <a:endParaRPr lang="en-US"/>
          </a:p>
        </p:txBody>
      </p:sp>
    </p:spTree>
    <p:extLst>
      <p:ext uri="{BB962C8B-B14F-4D97-AF65-F5344CB8AC3E}">
        <p14:creationId xmlns:p14="http://schemas.microsoft.com/office/powerpoint/2010/main" val="9393551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437971-7E15-FB4B-AFE1-BDF41D20F617}"/>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40211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9880B3-0634-F34C-BD10-9DF8770BBE4C}"/>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91858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2DB302-3741-1A44-B29F-E1BDB248D330}"/>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9896900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55780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25656-2E08-C240-815D-F26127C1A131}"/>
              </a:ext>
            </a:extLst>
          </p:cNvPr>
          <p:cNvSpPr txBox="1">
            <a:spLocks/>
          </p:cNvSpPr>
          <p:nvPr/>
        </p:nvSpPr>
        <p:spPr>
          <a:xfrm>
            <a:off x="642257" y="545421"/>
            <a:ext cx="7409921" cy="717322"/>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4203BF"/>
                </a:solidFill>
                <a:latin typeface="Century Gothic"/>
              </a:rPr>
              <a:t>AGM - Agenda</a:t>
            </a:r>
          </a:p>
        </p:txBody>
      </p:sp>
      <p:sp>
        <p:nvSpPr>
          <p:cNvPr id="4" name="Subtitle 2">
            <a:extLst>
              <a:ext uri="{FF2B5EF4-FFF2-40B4-BE49-F238E27FC236}">
                <a16:creationId xmlns:a16="http://schemas.microsoft.com/office/drawing/2014/main" id="{A0D49F9E-9270-8E40-9289-E925B6766956}"/>
              </a:ext>
            </a:extLst>
          </p:cNvPr>
          <p:cNvSpPr txBox="1">
            <a:spLocks/>
          </p:cNvSpPr>
          <p:nvPr/>
        </p:nvSpPr>
        <p:spPr>
          <a:xfrm>
            <a:off x="642258" y="1985825"/>
            <a:ext cx="9892659" cy="444073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E525CC"/>
              </a:buClr>
            </a:pPr>
            <a:endParaRPr lang="en-US" sz="1800" dirty="0">
              <a:solidFill>
                <a:srgbClr val="4203BF"/>
              </a:solidFill>
              <a:latin typeface="Century Gothic" panose="020B0502020202020204" pitchFamily="34" charset="0"/>
            </a:endParaRPr>
          </a:p>
          <a:p>
            <a:pPr>
              <a:lnSpc>
                <a:spcPct val="100000"/>
              </a:lnSpc>
              <a:buClr>
                <a:srgbClr val="E525CC"/>
              </a:buClr>
            </a:pPr>
            <a:endParaRPr lang="en-US" sz="1800" dirty="0">
              <a:solidFill>
                <a:srgbClr val="4203BF"/>
              </a:solidFill>
              <a:latin typeface="Century Gothic" panose="020B0502020202020204" pitchFamily="34" charset="0"/>
            </a:endParaRPr>
          </a:p>
        </p:txBody>
      </p:sp>
      <p:sp>
        <p:nvSpPr>
          <p:cNvPr id="5" name="Oval 4">
            <a:extLst>
              <a:ext uri="{FF2B5EF4-FFF2-40B4-BE49-F238E27FC236}">
                <a16:creationId xmlns:a16="http://schemas.microsoft.com/office/drawing/2014/main" id="{B62EEAA8-8C18-4238-00B5-E7DD9CC7A3FF}"/>
              </a:ext>
            </a:extLst>
          </p:cNvPr>
          <p:cNvSpPr/>
          <p:nvPr/>
        </p:nvSpPr>
        <p:spPr>
          <a:xfrm>
            <a:off x="7265158" y="5953918"/>
            <a:ext cx="4284584" cy="717322"/>
          </a:xfrm>
          <a:prstGeom prst="ellipse">
            <a:avLst/>
          </a:prstGeom>
          <a:solidFill>
            <a:schemeClr val="bg1">
              <a:lumMod val="85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B92D53C-43E2-91A9-5EB5-F936BF1737DE}"/>
              </a:ext>
            </a:extLst>
          </p:cNvPr>
          <p:cNvSpPr txBox="1"/>
          <p:nvPr/>
        </p:nvSpPr>
        <p:spPr>
          <a:xfrm>
            <a:off x="759854" y="1862559"/>
            <a:ext cx="11062952" cy="3785652"/>
          </a:xfrm>
          <a:prstGeom prst="rect">
            <a:avLst/>
          </a:prstGeom>
          <a:noFill/>
        </p:spPr>
        <p:txBody>
          <a:bodyPr wrap="square">
            <a:spAutoFit/>
          </a:bodyPr>
          <a:lstStyle/>
          <a:p>
            <a:pPr>
              <a:lnSpc>
                <a:spcPct val="100000"/>
              </a:lnSpc>
            </a:pPr>
            <a:r>
              <a:rPr lang="en-US" sz="2400" b="1" i="0" u="none" strike="noStrike" baseline="0" dirty="0">
                <a:solidFill>
                  <a:srgbClr val="4303C0"/>
                </a:solidFill>
                <a:latin typeface="Century Gothic" panose="020B0502020202020204" pitchFamily="34" charset="0"/>
              </a:rPr>
              <a:t>11.00am</a:t>
            </a:r>
            <a:r>
              <a:rPr lang="en-US" sz="2400" b="0" i="0" u="none" strike="noStrike" baseline="0" dirty="0">
                <a:solidFill>
                  <a:srgbClr val="4303C0"/>
                </a:solidFill>
                <a:latin typeface="Century Gothic" panose="020B0502020202020204" pitchFamily="34" charset="0"/>
              </a:rPr>
              <a:t> – Welcome from Stephen </a:t>
            </a:r>
            <a:r>
              <a:rPr lang="en-US" sz="2400" b="0" i="0" u="none" strike="noStrike" baseline="0" dirty="0" err="1">
                <a:solidFill>
                  <a:srgbClr val="4303C0"/>
                </a:solidFill>
                <a:latin typeface="Century Gothic" panose="020B0502020202020204" pitchFamily="34" charset="0"/>
              </a:rPr>
              <a:t>Ladyman</a:t>
            </a:r>
            <a:r>
              <a:rPr lang="en-US" sz="2400" b="0" i="0" u="none" strike="noStrike" baseline="0" dirty="0">
                <a:solidFill>
                  <a:srgbClr val="4303C0"/>
                </a:solidFill>
                <a:latin typeface="Century Gothic" panose="020B0502020202020204" pitchFamily="34" charset="0"/>
              </a:rPr>
              <a:t>, Chair of Trustees</a:t>
            </a:r>
            <a:endParaRPr lang="en-GB" sz="2400" b="0" i="0" u="none" strike="noStrike" baseline="0" dirty="0">
              <a:solidFill>
                <a:srgbClr val="4303C0"/>
              </a:solidFill>
              <a:latin typeface="Century Gothic" panose="020B0502020202020204" pitchFamily="34" charset="0"/>
            </a:endParaRPr>
          </a:p>
          <a:p>
            <a:pPr>
              <a:lnSpc>
                <a:spcPct val="100000"/>
              </a:lnSpc>
            </a:pPr>
            <a:r>
              <a:rPr lang="en-GB" sz="2400" b="1" dirty="0">
                <a:solidFill>
                  <a:srgbClr val="4303C0"/>
                </a:solidFill>
                <a:latin typeface="Century Gothic" panose="020B0502020202020204" pitchFamily="34" charset="0"/>
              </a:rPr>
              <a:t>11.05am</a:t>
            </a:r>
            <a:r>
              <a:rPr lang="en-GB" sz="2400" dirty="0">
                <a:solidFill>
                  <a:srgbClr val="4303C0"/>
                </a:solidFill>
                <a:latin typeface="Century Gothic" panose="020B0502020202020204" pitchFamily="34" charset="0"/>
              </a:rPr>
              <a:t> – Address from Caroline Stevens, Chief Executive</a:t>
            </a:r>
          </a:p>
          <a:p>
            <a:pPr>
              <a:lnSpc>
                <a:spcPct val="100000"/>
              </a:lnSpc>
            </a:pPr>
            <a:r>
              <a:rPr lang="en-GB" sz="2400" b="1" dirty="0">
                <a:solidFill>
                  <a:srgbClr val="4303C0"/>
                </a:solidFill>
                <a:latin typeface="Century Gothic" panose="020B0502020202020204" pitchFamily="34" charset="0"/>
              </a:rPr>
              <a:t>11.20am</a:t>
            </a:r>
            <a:r>
              <a:rPr lang="en-GB" sz="2400" dirty="0">
                <a:solidFill>
                  <a:srgbClr val="4303C0"/>
                </a:solidFill>
                <a:latin typeface="Century Gothic" panose="020B0502020202020204" pitchFamily="34" charset="0"/>
              </a:rPr>
              <a:t> – Address from Stephen </a:t>
            </a:r>
            <a:r>
              <a:rPr lang="en-GB" sz="2400" dirty="0" err="1">
                <a:solidFill>
                  <a:srgbClr val="4303C0"/>
                </a:solidFill>
                <a:latin typeface="Century Gothic" panose="020B0502020202020204" pitchFamily="34" charset="0"/>
              </a:rPr>
              <a:t>Ladyman</a:t>
            </a:r>
            <a:r>
              <a:rPr lang="en-GB" sz="2400" dirty="0">
                <a:solidFill>
                  <a:srgbClr val="4303C0"/>
                </a:solidFill>
                <a:latin typeface="Century Gothic" panose="020B0502020202020204" pitchFamily="34" charset="0"/>
              </a:rPr>
              <a:t>, Chair of Trustees</a:t>
            </a:r>
          </a:p>
          <a:p>
            <a:pPr>
              <a:lnSpc>
                <a:spcPct val="100000"/>
              </a:lnSpc>
            </a:pPr>
            <a:r>
              <a:rPr lang="en-GB" sz="2400" b="1" dirty="0">
                <a:solidFill>
                  <a:srgbClr val="4303C0"/>
                </a:solidFill>
                <a:latin typeface="Century Gothic" panose="020B0502020202020204" pitchFamily="34" charset="0"/>
              </a:rPr>
              <a:t>11.35am</a:t>
            </a:r>
            <a:r>
              <a:rPr lang="en-GB" sz="2400" dirty="0">
                <a:solidFill>
                  <a:srgbClr val="4303C0"/>
                </a:solidFill>
                <a:latin typeface="Century Gothic" panose="020B0502020202020204" pitchFamily="34" charset="0"/>
              </a:rPr>
              <a:t> – Approval of the minutes of the previous meeting</a:t>
            </a:r>
          </a:p>
          <a:p>
            <a:r>
              <a:rPr lang="en-GB" sz="2400" b="1" dirty="0">
                <a:solidFill>
                  <a:srgbClr val="4303C0"/>
                </a:solidFill>
                <a:latin typeface="Century Gothic" panose="020B0502020202020204" pitchFamily="34" charset="0"/>
              </a:rPr>
              <a:t>11.40am</a:t>
            </a:r>
            <a:r>
              <a:rPr lang="en-GB" sz="2400" dirty="0">
                <a:solidFill>
                  <a:srgbClr val="4303C0"/>
                </a:solidFill>
                <a:latin typeface="Century Gothic" panose="020B0502020202020204" pitchFamily="34" charset="0"/>
              </a:rPr>
              <a:t> – Updated NAS Articles </a:t>
            </a:r>
          </a:p>
          <a:p>
            <a:pPr>
              <a:lnSpc>
                <a:spcPct val="100000"/>
              </a:lnSpc>
            </a:pPr>
            <a:r>
              <a:rPr lang="en-GB" sz="2400" b="1" dirty="0">
                <a:solidFill>
                  <a:srgbClr val="4303C0"/>
                </a:solidFill>
                <a:latin typeface="Century Gothic" panose="020B0502020202020204" pitchFamily="34" charset="0"/>
              </a:rPr>
              <a:t>11.50am</a:t>
            </a:r>
            <a:r>
              <a:rPr lang="en-GB" sz="2400" dirty="0">
                <a:solidFill>
                  <a:srgbClr val="4303C0"/>
                </a:solidFill>
                <a:latin typeface="Century Gothic" panose="020B0502020202020204" pitchFamily="34" charset="0"/>
              </a:rPr>
              <a:t> – Introduction of new trustee appointments</a:t>
            </a:r>
          </a:p>
          <a:p>
            <a:pPr>
              <a:lnSpc>
                <a:spcPct val="100000"/>
              </a:lnSpc>
            </a:pPr>
            <a:r>
              <a:rPr lang="en-GB" sz="2400" b="1" dirty="0">
                <a:solidFill>
                  <a:srgbClr val="4303C0"/>
                </a:solidFill>
                <a:latin typeface="Century Gothic" panose="020B0502020202020204" pitchFamily="34" charset="0"/>
              </a:rPr>
              <a:t>11.55am</a:t>
            </a:r>
            <a:r>
              <a:rPr lang="en-GB" sz="2400" dirty="0">
                <a:solidFill>
                  <a:srgbClr val="4303C0"/>
                </a:solidFill>
                <a:latin typeface="Century Gothic" panose="020B0502020202020204" pitchFamily="34" charset="0"/>
              </a:rPr>
              <a:t> – Explanation of the Accounts</a:t>
            </a:r>
          </a:p>
          <a:p>
            <a:r>
              <a:rPr lang="en-GB" sz="2400" b="1" dirty="0">
                <a:solidFill>
                  <a:srgbClr val="4303C0"/>
                </a:solidFill>
                <a:latin typeface="Century Gothic" panose="020B0502020202020204" pitchFamily="34" charset="0"/>
              </a:rPr>
              <a:t>12.00pm</a:t>
            </a:r>
            <a:r>
              <a:rPr lang="en-GB" sz="2400" dirty="0">
                <a:solidFill>
                  <a:srgbClr val="4303C0"/>
                </a:solidFill>
                <a:latin typeface="Century Gothic" panose="020B0502020202020204" pitchFamily="34" charset="0"/>
              </a:rPr>
              <a:t> – Guest speaker: David Carter from our South Hampshire Branch </a:t>
            </a:r>
          </a:p>
          <a:p>
            <a:pPr>
              <a:lnSpc>
                <a:spcPct val="100000"/>
              </a:lnSpc>
            </a:pPr>
            <a:r>
              <a:rPr lang="en-GB" sz="2400" b="1" dirty="0">
                <a:solidFill>
                  <a:srgbClr val="4303C0"/>
                </a:solidFill>
                <a:latin typeface="Century Gothic" panose="020B0502020202020204" pitchFamily="34" charset="0"/>
              </a:rPr>
              <a:t>12.05pm</a:t>
            </a:r>
            <a:r>
              <a:rPr lang="en-GB" sz="2400" dirty="0">
                <a:solidFill>
                  <a:srgbClr val="4303C0"/>
                </a:solidFill>
                <a:latin typeface="Century Gothic" panose="020B0502020202020204" pitchFamily="34" charset="0"/>
              </a:rPr>
              <a:t> – Questions from members </a:t>
            </a:r>
          </a:p>
          <a:p>
            <a:pPr>
              <a:lnSpc>
                <a:spcPct val="100000"/>
              </a:lnSpc>
            </a:pPr>
            <a:r>
              <a:rPr lang="en-GB" sz="2400" b="1" dirty="0">
                <a:solidFill>
                  <a:srgbClr val="4303C0"/>
                </a:solidFill>
                <a:latin typeface="Century Gothic" panose="020B0502020202020204" pitchFamily="34" charset="0"/>
              </a:rPr>
              <a:t>12.20pm</a:t>
            </a:r>
            <a:r>
              <a:rPr lang="en-GB" sz="2400" dirty="0">
                <a:solidFill>
                  <a:srgbClr val="4303C0"/>
                </a:solidFill>
                <a:latin typeface="Century Gothic" panose="020B0502020202020204" pitchFamily="34" charset="0"/>
              </a:rPr>
              <a:t> – Close of meeting</a:t>
            </a:r>
          </a:p>
        </p:txBody>
      </p:sp>
    </p:spTree>
    <p:extLst>
      <p:ext uri="{BB962C8B-B14F-4D97-AF65-F5344CB8AC3E}">
        <p14:creationId xmlns:p14="http://schemas.microsoft.com/office/powerpoint/2010/main" val="30124760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AD906-4661-7243-A4D7-58D7ED055B78}"/>
              </a:ext>
            </a:extLst>
          </p:cNvPr>
          <p:cNvSpPr>
            <a:spLocks noGrp="1"/>
          </p:cNvSpPr>
          <p:nvPr>
            <p:ph type="ctrTitle" idx="4294967295"/>
          </p:nvPr>
        </p:nvSpPr>
        <p:spPr>
          <a:xfrm>
            <a:off x="1197429" y="2091191"/>
            <a:ext cx="6723561" cy="1457551"/>
          </a:xfrm>
          <a:prstGeom prst="rect">
            <a:avLst/>
          </a:prstGeom>
        </p:spPr>
        <p:txBody>
          <a:bodyPr/>
          <a:lstStyle/>
          <a:p>
            <a:r>
              <a:rPr lang="en-US" b="1">
                <a:solidFill>
                  <a:schemeClr val="bg1"/>
                </a:solidFill>
                <a:latin typeface="Century Gothic" panose="020B0502020202020204" pitchFamily="34" charset="0"/>
              </a:rPr>
              <a:t>Highlights from 2022-23</a:t>
            </a:r>
          </a:p>
        </p:txBody>
      </p:sp>
      <p:sp>
        <p:nvSpPr>
          <p:cNvPr id="3" name="Subtitle 2">
            <a:extLst>
              <a:ext uri="{FF2B5EF4-FFF2-40B4-BE49-F238E27FC236}">
                <a16:creationId xmlns:a16="http://schemas.microsoft.com/office/drawing/2014/main" id="{BA76CDF6-574E-9E4C-B476-C9E09EEDD6A5}"/>
              </a:ext>
            </a:extLst>
          </p:cNvPr>
          <p:cNvSpPr>
            <a:spLocks noGrp="1"/>
          </p:cNvSpPr>
          <p:nvPr>
            <p:ph type="subTitle" idx="4294967295"/>
          </p:nvPr>
        </p:nvSpPr>
        <p:spPr>
          <a:xfrm>
            <a:off x="1197429" y="3765323"/>
            <a:ext cx="6879771" cy="1917019"/>
          </a:xfrm>
          <a:prstGeom prst="rect">
            <a:avLst/>
          </a:prstGeom>
        </p:spPr>
        <p:txBody>
          <a:bodyPr lIns="91440" tIns="45720" rIns="91440" bIns="45720" anchor="t"/>
          <a:lstStyle/>
          <a:p>
            <a:pPr marL="0" indent="0">
              <a:spcBef>
                <a:spcPts val="0"/>
              </a:spcBef>
              <a:buNone/>
            </a:pPr>
            <a:r>
              <a:rPr lang="en-US" sz="2400" b="1" dirty="0">
                <a:solidFill>
                  <a:srgbClr val="FFB81C"/>
                </a:solidFill>
                <a:latin typeface="Century Gothic"/>
              </a:rPr>
              <a:t>Dr Stephen Ladyman</a:t>
            </a:r>
          </a:p>
          <a:p>
            <a:pPr marL="0" indent="0">
              <a:spcBef>
                <a:spcPts val="0"/>
              </a:spcBef>
              <a:buNone/>
            </a:pPr>
            <a:r>
              <a:rPr lang="en-US" sz="2400" dirty="0">
                <a:solidFill>
                  <a:srgbClr val="FFB81C"/>
                </a:solidFill>
                <a:latin typeface="Century Gothic"/>
              </a:rPr>
              <a:t>Chair of Trustees</a:t>
            </a:r>
          </a:p>
        </p:txBody>
      </p:sp>
    </p:spTree>
    <p:extLst>
      <p:ext uri="{BB962C8B-B14F-4D97-AF65-F5344CB8AC3E}">
        <p14:creationId xmlns:p14="http://schemas.microsoft.com/office/powerpoint/2010/main" val="2703390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452D54-B387-28A1-3531-798C365D56A4}"/>
              </a:ext>
            </a:extLst>
          </p:cNvPr>
          <p:cNvPicPr>
            <a:picLocks noChangeAspect="1"/>
          </p:cNvPicPr>
          <p:nvPr/>
        </p:nvPicPr>
        <p:blipFill>
          <a:blip r:embed="rId3"/>
          <a:srcRect l="5670" r="5670"/>
          <a:stretch/>
        </p:blipFill>
        <p:spPr>
          <a:xfrm>
            <a:off x="5790268" y="1898234"/>
            <a:ext cx="5885795" cy="4414345"/>
          </a:xfrm>
          <a:prstGeom prst="rect">
            <a:avLst/>
          </a:prstGeom>
          <a:effectLst>
            <a:outerShdw blurRad="190500" dist="63500" dir="2700000" sx="102000" sy="102000" algn="tl" rotWithShape="0">
              <a:prstClr val="black">
                <a:alpha val="10000"/>
              </a:prstClr>
            </a:outerShdw>
          </a:effectLst>
        </p:spPr>
      </p:pic>
      <p:sp>
        <p:nvSpPr>
          <p:cNvPr id="6" name="Title 1">
            <a:extLst>
              <a:ext uri="{FF2B5EF4-FFF2-40B4-BE49-F238E27FC236}">
                <a16:creationId xmlns:a16="http://schemas.microsoft.com/office/drawing/2014/main" id="{550B85F4-E577-0342-85CA-30755E39D04E}"/>
              </a:ext>
            </a:extLst>
          </p:cNvPr>
          <p:cNvSpPr txBox="1">
            <a:spLocks/>
          </p:cNvSpPr>
          <p:nvPr/>
        </p:nvSpPr>
        <p:spPr>
          <a:xfrm>
            <a:off x="642258" y="545421"/>
            <a:ext cx="6704473" cy="71732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4203BF"/>
                </a:solidFill>
                <a:latin typeface="Century Gothic" panose="020B0502020202020204" pitchFamily="34" charset="0"/>
              </a:rPr>
              <a:t>Introduction</a:t>
            </a:r>
          </a:p>
        </p:txBody>
      </p:sp>
      <p:sp>
        <p:nvSpPr>
          <p:cNvPr id="8" name="Subtitle 2">
            <a:extLst>
              <a:ext uri="{FF2B5EF4-FFF2-40B4-BE49-F238E27FC236}">
                <a16:creationId xmlns:a16="http://schemas.microsoft.com/office/drawing/2014/main" id="{68F56682-8037-B249-AEB9-66245ECFC128}"/>
              </a:ext>
            </a:extLst>
          </p:cNvPr>
          <p:cNvSpPr txBox="1">
            <a:spLocks/>
          </p:cNvSpPr>
          <p:nvPr/>
        </p:nvSpPr>
        <p:spPr>
          <a:xfrm>
            <a:off x="642259" y="1989138"/>
            <a:ext cx="4718411" cy="22454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525CC"/>
              </a:buClr>
            </a:pPr>
            <a:r>
              <a:rPr lang="en-US" sz="1800">
                <a:solidFill>
                  <a:srgbClr val="4203BF"/>
                </a:solidFill>
                <a:latin typeface="Century Gothic" panose="020B0502020202020204" pitchFamily="34" charset="0"/>
              </a:rPr>
              <a:t>Year of great change for our charity. </a:t>
            </a:r>
          </a:p>
          <a:p>
            <a:pPr>
              <a:buClr>
                <a:srgbClr val="E525CC"/>
              </a:buClr>
            </a:pPr>
            <a:r>
              <a:rPr lang="en-US" sz="1800">
                <a:solidFill>
                  <a:srgbClr val="4203BF"/>
                </a:solidFill>
                <a:latin typeface="Century Gothic" panose="020B0502020202020204" pitchFamily="34" charset="0"/>
              </a:rPr>
              <a:t>Starting to turn the Moonshot Vision into a reality through our new strategy.</a:t>
            </a:r>
          </a:p>
          <a:p>
            <a:pPr>
              <a:buClr>
                <a:srgbClr val="E525CC"/>
              </a:buClr>
            </a:pPr>
            <a:endParaRPr lang="en-US" sz="1800">
              <a:solidFill>
                <a:srgbClr val="4203BF"/>
              </a:solidFill>
              <a:latin typeface="Century Gothic" panose="020B0502020202020204" pitchFamily="34" charset="0"/>
            </a:endParaRPr>
          </a:p>
        </p:txBody>
      </p:sp>
      <p:sp>
        <p:nvSpPr>
          <p:cNvPr id="5" name="Oval 4">
            <a:extLst>
              <a:ext uri="{FF2B5EF4-FFF2-40B4-BE49-F238E27FC236}">
                <a16:creationId xmlns:a16="http://schemas.microsoft.com/office/drawing/2014/main" id="{7C8081C6-4126-BE9A-5729-8B0EC9731868}"/>
              </a:ext>
            </a:extLst>
          </p:cNvPr>
          <p:cNvSpPr/>
          <p:nvPr/>
        </p:nvSpPr>
        <p:spPr>
          <a:xfrm>
            <a:off x="642258" y="5953918"/>
            <a:ext cx="4284584" cy="717322"/>
          </a:xfrm>
          <a:prstGeom prst="ellipse">
            <a:avLst/>
          </a:prstGeom>
          <a:solidFill>
            <a:schemeClr val="bg1">
              <a:lumMod val="85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706BF54-EEC7-18E6-7305-CBC4D4B7869D}"/>
              </a:ext>
            </a:extLst>
          </p:cNvPr>
          <p:cNvPicPr>
            <a:picLocks noChangeAspect="1"/>
          </p:cNvPicPr>
          <p:nvPr/>
        </p:nvPicPr>
        <p:blipFill>
          <a:blip r:embed="rId4"/>
          <a:stretch>
            <a:fillRect/>
          </a:stretch>
        </p:blipFill>
        <p:spPr>
          <a:xfrm>
            <a:off x="1316610" y="3111871"/>
            <a:ext cx="2935879" cy="2935879"/>
          </a:xfrm>
          <a:prstGeom prst="rect">
            <a:avLst/>
          </a:prstGeom>
        </p:spPr>
      </p:pic>
    </p:spTree>
    <p:extLst>
      <p:ext uri="{BB962C8B-B14F-4D97-AF65-F5344CB8AC3E}">
        <p14:creationId xmlns:p14="http://schemas.microsoft.com/office/powerpoint/2010/main" val="3972832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25656-2E08-C240-815D-F26127C1A131}"/>
              </a:ext>
            </a:extLst>
          </p:cNvPr>
          <p:cNvSpPr txBox="1">
            <a:spLocks/>
          </p:cNvSpPr>
          <p:nvPr/>
        </p:nvSpPr>
        <p:spPr>
          <a:xfrm>
            <a:off x="642258" y="545421"/>
            <a:ext cx="6553200" cy="71732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4203BF"/>
                </a:solidFill>
                <a:latin typeface="Century Gothic" panose="020B0502020202020204" pitchFamily="34" charset="0"/>
              </a:rPr>
              <a:t>Autism Know How</a:t>
            </a:r>
          </a:p>
        </p:txBody>
      </p:sp>
      <p:sp>
        <p:nvSpPr>
          <p:cNvPr id="4" name="Subtitle 2">
            <a:extLst>
              <a:ext uri="{FF2B5EF4-FFF2-40B4-BE49-F238E27FC236}">
                <a16:creationId xmlns:a16="http://schemas.microsoft.com/office/drawing/2014/main" id="{A0D49F9E-9270-8E40-9289-E925B6766956}"/>
              </a:ext>
            </a:extLst>
          </p:cNvPr>
          <p:cNvSpPr txBox="1">
            <a:spLocks/>
          </p:cNvSpPr>
          <p:nvPr/>
        </p:nvSpPr>
        <p:spPr>
          <a:xfrm>
            <a:off x="642258" y="1989138"/>
            <a:ext cx="4981302" cy="37541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525CC"/>
              </a:buClr>
            </a:pPr>
            <a:r>
              <a:rPr lang="en-US" sz="1800" dirty="0">
                <a:solidFill>
                  <a:srgbClr val="4203BF"/>
                </a:solidFill>
                <a:latin typeface="Century Gothic" panose="020B0502020202020204" pitchFamily="34" charset="0"/>
              </a:rPr>
              <a:t>New department bringing together our services supporting professionals.</a:t>
            </a:r>
          </a:p>
          <a:p>
            <a:pPr>
              <a:buClr>
                <a:srgbClr val="E525CC"/>
              </a:buClr>
            </a:pPr>
            <a:r>
              <a:rPr lang="en-US" sz="1800" dirty="0">
                <a:solidFill>
                  <a:srgbClr val="4203BF"/>
                </a:solidFill>
                <a:latin typeface="Century Gothic" panose="020B0502020202020204" pitchFamily="34" charset="0"/>
              </a:rPr>
              <a:t>Potential to make a difference to all autistic people, transforming experiences in school, at work and in health and social care.</a:t>
            </a:r>
          </a:p>
          <a:p>
            <a:pPr>
              <a:buClr>
                <a:srgbClr val="E525CC"/>
              </a:buClr>
            </a:pPr>
            <a:r>
              <a:rPr lang="en-US" sz="1800" dirty="0">
                <a:solidFill>
                  <a:srgbClr val="4203BF"/>
                </a:solidFill>
                <a:latin typeface="Century Gothic" panose="020B0502020202020204" pitchFamily="34" charset="0"/>
              </a:rPr>
              <a:t>We provided live training for 7,000 health, social care and education professionals in 22-23.</a:t>
            </a:r>
          </a:p>
          <a:p>
            <a:pPr>
              <a:buClr>
                <a:srgbClr val="E525CC"/>
              </a:buClr>
            </a:pPr>
            <a:endParaRPr lang="en-US" sz="1800" dirty="0">
              <a:solidFill>
                <a:srgbClr val="4203BF"/>
              </a:solidFill>
              <a:latin typeface="Century Gothic" panose="020B0502020202020204" pitchFamily="34" charset="0"/>
            </a:endParaRPr>
          </a:p>
          <a:p>
            <a:pPr>
              <a:buClr>
                <a:srgbClr val="E525CC"/>
              </a:buClr>
            </a:pPr>
            <a:endParaRPr lang="en-US" sz="1800" dirty="0">
              <a:solidFill>
                <a:srgbClr val="4203BF"/>
              </a:solidFill>
              <a:latin typeface="Century Gothic" panose="020B0502020202020204" pitchFamily="34" charset="0"/>
            </a:endParaRPr>
          </a:p>
          <a:p>
            <a:pPr>
              <a:buClr>
                <a:srgbClr val="E525CC"/>
              </a:buClr>
            </a:pPr>
            <a:endParaRPr lang="en-US" sz="1800" dirty="0">
              <a:solidFill>
                <a:srgbClr val="4203BF"/>
              </a:solidFill>
              <a:latin typeface="Century Gothic" panose="020B0502020202020204" pitchFamily="34" charset="0"/>
            </a:endParaRPr>
          </a:p>
        </p:txBody>
      </p:sp>
      <p:pic>
        <p:nvPicPr>
          <p:cNvPr id="3" name="Picture 2">
            <a:extLst>
              <a:ext uri="{FF2B5EF4-FFF2-40B4-BE49-F238E27FC236}">
                <a16:creationId xmlns:a16="http://schemas.microsoft.com/office/drawing/2014/main" id="{3B4DCAD1-C7E5-7878-C9CA-53055A33F16F}"/>
              </a:ext>
            </a:extLst>
          </p:cNvPr>
          <p:cNvPicPr>
            <a:picLocks noChangeAspect="1"/>
          </p:cNvPicPr>
          <p:nvPr/>
        </p:nvPicPr>
        <p:blipFill>
          <a:blip r:embed="rId3"/>
          <a:srcRect l="5663" r="5663"/>
          <a:stretch/>
        </p:blipFill>
        <p:spPr>
          <a:xfrm>
            <a:off x="5790268" y="1898234"/>
            <a:ext cx="5885795" cy="4414345"/>
          </a:xfrm>
          <a:prstGeom prst="rect">
            <a:avLst/>
          </a:prstGeom>
          <a:effectLst>
            <a:outerShdw blurRad="190500" dist="63500" dir="2700000" sx="102000" sy="102000" algn="tl" rotWithShape="0">
              <a:prstClr val="black">
                <a:alpha val="10000"/>
              </a:prstClr>
            </a:outerShdw>
          </a:effectLst>
        </p:spPr>
      </p:pic>
    </p:spTree>
    <p:extLst>
      <p:ext uri="{BB962C8B-B14F-4D97-AF65-F5344CB8AC3E}">
        <p14:creationId xmlns:p14="http://schemas.microsoft.com/office/powerpoint/2010/main" val="27668661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25656-2E08-C240-815D-F26127C1A131}"/>
              </a:ext>
            </a:extLst>
          </p:cNvPr>
          <p:cNvSpPr txBox="1">
            <a:spLocks/>
          </p:cNvSpPr>
          <p:nvPr/>
        </p:nvSpPr>
        <p:spPr>
          <a:xfrm>
            <a:off x="642258" y="545421"/>
            <a:ext cx="7678782" cy="71732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4203BF"/>
                </a:solidFill>
                <a:latin typeface="Century Gothic" panose="020B0502020202020204" pitchFamily="34" charset="0"/>
              </a:rPr>
              <a:t>Website and community</a:t>
            </a:r>
          </a:p>
        </p:txBody>
      </p:sp>
      <p:sp>
        <p:nvSpPr>
          <p:cNvPr id="4" name="Subtitle 2">
            <a:extLst>
              <a:ext uri="{FF2B5EF4-FFF2-40B4-BE49-F238E27FC236}">
                <a16:creationId xmlns:a16="http://schemas.microsoft.com/office/drawing/2014/main" id="{A0D49F9E-9270-8E40-9289-E925B6766956}"/>
              </a:ext>
            </a:extLst>
          </p:cNvPr>
          <p:cNvSpPr txBox="1">
            <a:spLocks/>
          </p:cNvSpPr>
          <p:nvPr/>
        </p:nvSpPr>
        <p:spPr>
          <a:xfrm>
            <a:off x="642259" y="1989138"/>
            <a:ext cx="5034849" cy="35745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E525CC"/>
              </a:buClr>
              <a:buNone/>
            </a:pPr>
            <a:r>
              <a:rPr lang="en-US" sz="2400" b="1">
                <a:solidFill>
                  <a:srgbClr val="EE4129"/>
                </a:solidFill>
                <a:latin typeface="Century Gothic" panose="020B0502020202020204" pitchFamily="34" charset="0"/>
              </a:rPr>
              <a:t>9,000 visitors </a:t>
            </a:r>
            <a:r>
              <a:rPr lang="en-US" sz="1800">
                <a:solidFill>
                  <a:srgbClr val="4203BF"/>
                </a:solidFill>
                <a:latin typeface="Century Gothic" panose="020B0502020202020204" pitchFamily="34" charset="0"/>
              </a:rPr>
              <a:t>to our website a day (daily average).</a:t>
            </a:r>
          </a:p>
          <a:p>
            <a:pPr marL="0" indent="0">
              <a:buClr>
                <a:srgbClr val="E525CC"/>
              </a:buClr>
              <a:buNone/>
            </a:pPr>
            <a:endParaRPr lang="en-US" sz="1800">
              <a:solidFill>
                <a:srgbClr val="4203BF"/>
              </a:solidFill>
              <a:latin typeface="Century Gothic" panose="020B0502020202020204" pitchFamily="34" charset="0"/>
            </a:endParaRPr>
          </a:p>
          <a:p>
            <a:pPr marL="0" indent="0">
              <a:buClr>
                <a:srgbClr val="E525CC"/>
              </a:buClr>
              <a:buNone/>
            </a:pPr>
            <a:r>
              <a:rPr lang="en-US" sz="2400" b="1">
                <a:solidFill>
                  <a:srgbClr val="8913B0"/>
                </a:solidFill>
                <a:latin typeface="Century Gothic" panose="020B0502020202020204" pitchFamily="34" charset="0"/>
              </a:rPr>
              <a:t>3,690</a:t>
            </a:r>
            <a:r>
              <a:rPr lang="en-US" sz="1800" b="1">
                <a:solidFill>
                  <a:srgbClr val="8913B0"/>
                </a:solidFill>
                <a:latin typeface="Century Gothic" panose="020B0502020202020204" pitchFamily="34" charset="0"/>
              </a:rPr>
              <a:t> </a:t>
            </a:r>
            <a:r>
              <a:rPr lang="en-US" sz="1800">
                <a:solidFill>
                  <a:srgbClr val="4203BF"/>
                </a:solidFill>
                <a:latin typeface="Century Gothic" panose="020B0502020202020204" pitchFamily="34" charset="0"/>
              </a:rPr>
              <a:t>people actively involved in our online community.</a:t>
            </a:r>
          </a:p>
          <a:p>
            <a:pPr marL="0" indent="0">
              <a:buClr>
                <a:srgbClr val="E525CC"/>
              </a:buClr>
              <a:buNone/>
            </a:pPr>
            <a:endParaRPr lang="en-US" sz="1800">
              <a:solidFill>
                <a:srgbClr val="4203BF"/>
              </a:solidFill>
              <a:latin typeface="Century Gothic" panose="020B0502020202020204" pitchFamily="34" charset="0"/>
            </a:endParaRPr>
          </a:p>
          <a:p>
            <a:pPr marL="0" indent="0">
              <a:buClr>
                <a:srgbClr val="E525CC"/>
              </a:buClr>
              <a:buNone/>
            </a:pPr>
            <a:r>
              <a:rPr lang="en-US" sz="2400" b="1">
                <a:solidFill>
                  <a:srgbClr val="2DC3E8"/>
                </a:solidFill>
                <a:latin typeface="Century Gothic" panose="020B0502020202020204" pitchFamily="34" charset="0"/>
              </a:rPr>
              <a:t>116</a:t>
            </a:r>
            <a:r>
              <a:rPr lang="en-US" sz="1800">
                <a:solidFill>
                  <a:srgbClr val="4203BF"/>
                </a:solidFill>
                <a:latin typeface="Century Gothic" panose="020B0502020202020204" pitchFamily="34" charset="0"/>
              </a:rPr>
              <a:t> local volunteer-led branches. </a:t>
            </a:r>
          </a:p>
          <a:p>
            <a:pPr marL="0" indent="0">
              <a:buClr>
                <a:srgbClr val="E525CC"/>
              </a:buClr>
              <a:buNone/>
            </a:pPr>
            <a:endParaRPr lang="en-US" sz="1800">
              <a:solidFill>
                <a:srgbClr val="4203BF"/>
              </a:solidFill>
              <a:latin typeface="Century Gothic" panose="020B0502020202020204" pitchFamily="34" charset="0"/>
            </a:endParaRPr>
          </a:p>
          <a:p>
            <a:pPr marL="0" indent="0">
              <a:buClr>
                <a:srgbClr val="E525CC"/>
              </a:buClr>
              <a:buNone/>
            </a:pPr>
            <a:r>
              <a:rPr lang="en-US" sz="2400" b="1">
                <a:solidFill>
                  <a:srgbClr val="E525CC"/>
                </a:solidFill>
                <a:latin typeface="Century Gothic" panose="020B0502020202020204" pitchFamily="34" charset="0"/>
              </a:rPr>
              <a:t>First ever </a:t>
            </a:r>
            <a:r>
              <a:rPr lang="en-US" sz="1800">
                <a:solidFill>
                  <a:srgbClr val="4203BF"/>
                </a:solidFill>
                <a:latin typeface="Century Gothic" panose="020B0502020202020204" pitchFamily="34" charset="0"/>
              </a:rPr>
              <a:t>Branches Awards Ceremony. </a:t>
            </a:r>
          </a:p>
          <a:p>
            <a:pPr marL="0" indent="0">
              <a:buClr>
                <a:srgbClr val="E525CC"/>
              </a:buClr>
              <a:buNone/>
            </a:pPr>
            <a:endParaRPr lang="en-US" sz="1800">
              <a:solidFill>
                <a:srgbClr val="4203BF"/>
              </a:solidFill>
              <a:latin typeface="Century Gothic" panose="020B0502020202020204" pitchFamily="34" charset="0"/>
            </a:endParaRPr>
          </a:p>
          <a:p>
            <a:pPr marL="0" indent="0">
              <a:buClr>
                <a:srgbClr val="E525CC"/>
              </a:buClr>
              <a:buNone/>
            </a:pPr>
            <a:endParaRPr lang="en-US" sz="1800">
              <a:solidFill>
                <a:srgbClr val="4203BF"/>
              </a:solidFill>
              <a:latin typeface="Century Gothic" panose="020B0502020202020204" pitchFamily="34" charset="0"/>
            </a:endParaRPr>
          </a:p>
          <a:p>
            <a:pPr marL="0" indent="0">
              <a:buClr>
                <a:srgbClr val="E525CC"/>
              </a:buClr>
              <a:buNone/>
            </a:pPr>
            <a:endParaRPr lang="en-US" sz="1800">
              <a:solidFill>
                <a:srgbClr val="4203BF"/>
              </a:solidFill>
              <a:latin typeface="Century Gothic" panose="020B0502020202020204" pitchFamily="34" charset="0"/>
            </a:endParaRPr>
          </a:p>
          <a:p>
            <a:pPr marL="0" indent="0">
              <a:buClr>
                <a:srgbClr val="E525CC"/>
              </a:buClr>
              <a:buNone/>
            </a:pPr>
            <a:endParaRPr lang="en-US" sz="1800">
              <a:solidFill>
                <a:srgbClr val="4203BF"/>
              </a:solidFill>
              <a:latin typeface="Century Gothic" panose="020B0502020202020204" pitchFamily="34" charset="0"/>
            </a:endParaRPr>
          </a:p>
        </p:txBody>
      </p:sp>
      <p:pic>
        <p:nvPicPr>
          <p:cNvPr id="6" name="Picture 5">
            <a:extLst>
              <a:ext uri="{FF2B5EF4-FFF2-40B4-BE49-F238E27FC236}">
                <a16:creationId xmlns:a16="http://schemas.microsoft.com/office/drawing/2014/main" id="{AC28325F-1249-EFD1-E29D-6A3DACDB0D34}"/>
              </a:ext>
            </a:extLst>
          </p:cNvPr>
          <p:cNvPicPr>
            <a:picLocks noChangeAspect="1"/>
          </p:cNvPicPr>
          <p:nvPr/>
        </p:nvPicPr>
        <p:blipFill>
          <a:blip r:embed="rId3"/>
          <a:srcRect/>
          <a:stretch/>
        </p:blipFill>
        <p:spPr>
          <a:xfrm flipH="1">
            <a:off x="8833059" y="2691442"/>
            <a:ext cx="2852064" cy="2883579"/>
          </a:xfrm>
          <a:prstGeom prst="rect">
            <a:avLst/>
          </a:prstGeom>
          <a:effectLst>
            <a:innerShdw blurRad="571500" dist="127000" dir="2700000">
              <a:prstClr val="black">
                <a:alpha val="20000"/>
              </a:prstClr>
            </a:innerShdw>
          </a:effectLst>
        </p:spPr>
      </p:pic>
      <p:pic>
        <p:nvPicPr>
          <p:cNvPr id="9" name="Picture 8">
            <a:extLst>
              <a:ext uri="{FF2B5EF4-FFF2-40B4-BE49-F238E27FC236}">
                <a16:creationId xmlns:a16="http://schemas.microsoft.com/office/drawing/2014/main" id="{0CCF359F-9489-13A5-1558-998FA35C9FBA}"/>
              </a:ext>
            </a:extLst>
          </p:cNvPr>
          <p:cNvPicPr>
            <a:picLocks noChangeAspect="1"/>
          </p:cNvPicPr>
          <p:nvPr/>
        </p:nvPicPr>
        <p:blipFill>
          <a:blip r:embed="rId4"/>
          <a:srcRect/>
          <a:stretch/>
        </p:blipFill>
        <p:spPr>
          <a:xfrm>
            <a:off x="6099765" y="1873651"/>
            <a:ext cx="2725590" cy="2755708"/>
          </a:xfrm>
          <a:prstGeom prst="rect">
            <a:avLst/>
          </a:prstGeom>
          <a:effectLst>
            <a:innerShdw blurRad="579336" dist="131693" dir="2700000">
              <a:prstClr val="black">
                <a:alpha val="20000"/>
              </a:prstClr>
            </a:innerShdw>
          </a:effectLst>
        </p:spPr>
      </p:pic>
      <p:sp>
        <p:nvSpPr>
          <p:cNvPr id="12" name="Oval 11">
            <a:extLst>
              <a:ext uri="{FF2B5EF4-FFF2-40B4-BE49-F238E27FC236}">
                <a16:creationId xmlns:a16="http://schemas.microsoft.com/office/drawing/2014/main" id="{39246BE0-8350-94E5-E1CC-776AC7A4E51B}"/>
              </a:ext>
            </a:extLst>
          </p:cNvPr>
          <p:cNvSpPr/>
          <p:nvPr/>
        </p:nvSpPr>
        <p:spPr>
          <a:xfrm>
            <a:off x="5573052" y="5953918"/>
            <a:ext cx="3105944" cy="717322"/>
          </a:xfrm>
          <a:prstGeom prst="ellipse">
            <a:avLst/>
          </a:prstGeom>
          <a:solidFill>
            <a:schemeClr val="bg1">
              <a:lumMod val="85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C9B545A-AD69-0AA3-4E05-53F3BD76037C}"/>
              </a:ext>
            </a:extLst>
          </p:cNvPr>
          <p:cNvSpPr/>
          <p:nvPr/>
        </p:nvSpPr>
        <p:spPr>
          <a:xfrm>
            <a:off x="8829120" y="5953918"/>
            <a:ext cx="3362880" cy="717322"/>
          </a:xfrm>
          <a:prstGeom prst="ellipse">
            <a:avLst/>
          </a:prstGeom>
          <a:solidFill>
            <a:schemeClr val="bg1">
              <a:lumMod val="85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ack background with white text&#10;&#10;Description automatically generated">
            <a:extLst>
              <a:ext uri="{FF2B5EF4-FFF2-40B4-BE49-F238E27FC236}">
                <a16:creationId xmlns:a16="http://schemas.microsoft.com/office/drawing/2014/main" id="{203E2852-997F-89FB-10B0-CB7546BAFEE9}"/>
              </a:ext>
            </a:extLst>
          </p:cNvPr>
          <p:cNvPicPr>
            <a:picLocks noChangeAspect="1"/>
          </p:cNvPicPr>
          <p:nvPr/>
        </p:nvPicPr>
        <p:blipFill>
          <a:blip r:embed="rId5"/>
          <a:stretch>
            <a:fillRect/>
          </a:stretch>
        </p:blipFill>
        <p:spPr>
          <a:xfrm>
            <a:off x="6083501" y="3237536"/>
            <a:ext cx="2725590" cy="1532396"/>
          </a:xfrm>
          <a:prstGeom prst="rect">
            <a:avLst/>
          </a:prstGeom>
        </p:spPr>
      </p:pic>
      <p:pic>
        <p:nvPicPr>
          <p:cNvPr id="11" name="Picture 10" descr="A black background with white text&#10;&#10;Description automatically generated">
            <a:extLst>
              <a:ext uri="{FF2B5EF4-FFF2-40B4-BE49-F238E27FC236}">
                <a16:creationId xmlns:a16="http://schemas.microsoft.com/office/drawing/2014/main" id="{317FBE7D-1821-C60F-655C-CAA49A813556}"/>
              </a:ext>
            </a:extLst>
          </p:cNvPr>
          <p:cNvPicPr>
            <a:picLocks noChangeAspect="1"/>
          </p:cNvPicPr>
          <p:nvPr/>
        </p:nvPicPr>
        <p:blipFill>
          <a:blip r:embed="rId6"/>
          <a:stretch>
            <a:fillRect/>
          </a:stretch>
        </p:blipFill>
        <p:spPr>
          <a:xfrm>
            <a:off x="9029286" y="4096638"/>
            <a:ext cx="2655837" cy="1493179"/>
          </a:xfrm>
          <a:prstGeom prst="rect">
            <a:avLst/>
          </a:prstGeom>
        </p:spPr>
      </p:pic>
    </p:spTree>
    <p:extLst>
      <p:ext uri="{BB962C8B-B14F-4D97-AF65-F5344CB8AC3E}">
        <p14:creationId xmlns:p14="http://schemas.microsoft.com/office/powerpoint/2010/main" val="3209477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42"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25656-2E08-C240-815D-F26127C1A131}"/>
              </a:ext>
            </a:extLst>
          </p:cNvPr>
          <p:cNvSpPr txBox="1">
            <a:spLocks/>
          </p:cNvSpPr>
          <p:nvPr/>
        </p:nvSpPr>
        <p:spPr>
          <a:xfrm>
            <a:off x="642257" y="545421"/>
            <a:ext cx="7409921" cy="71732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4203BF"/>
                </a:solidFill>
                <a:latin typeface="Century Gothic" panose="020B0502020202020204" pitchFamily="34" charset="0"/>
              </a:rPr>
              <a:t>Policy and Public Affairs</a:t>
            </a:r>
          </a:p>
        </p:txBody>
      </p:sp>
      <p:sp>
        <p:nvSpPr>
          <p:cNvPr id="4" name="Subtitle 2">
            <a:extLst>
              <a:ext uri="{FF2B5EF4-FFF2-40B4-BE49-F238E27FC236}">
                <a16:creationId xmlns:a16="http://schemas.microsoft.com/office/drawing/2014/main" id="{A0D49F9E-9270-8E40-9289-E925B6766956}"/>
              </a:ext>
            </a:extLst>
          </p:cNvPr>
          <p:cNvSpPr txBox="1">
            <a:spLocks/>
          </p:cNvSpPr>
          <p:nvPr/>
        </p:nvSpPr>
        <p:spPr>
          <a:xfrm>
            <a:off x="642260" y="1985825"/>
            <a:ext cx="4926028" cy="302290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E525CC"/>
              </a:buClr>
            </a:pPr>
            <a:r>
              <a:rPr lang="en-US" sz="1800">
                <a:solidFill>
                  <a:srgbClr val="4203BF"/>
                </a:solidFill>
                <a:latin typeface="Century Gothic" panose="020B0502020202020204" pitchFamily="34" charset="0"/>
              </a:rPr>
              <a:t>We pushed our politicians to make the urgent changes autistic people and their families need – for better education, timely diagnosis and more mental health support.</a:t>
            </a:r>
          </a:p>
          <a:p>
            <a:pPr>
              <a:lnSpc>
                <a:spcPct val="100000"/>
              </a:lnSpc>
              <a:buClr>
                <a:srgbClr val="E525CC"/>
              </a:buClr>
            </a:pPr>
            <a:r>
              <a:rPr lang="en-US" sz="1800">
                <a:solidFill>
                  <a:srgbClr val="4203BF"/>
                </a:solidFill>
                <a:latin typeface="Century Gothic" panose="020B0502020202020204" pitchFamily="34" charset="0"/>
              </a:rPr>
              <a:t>All policy asks driven by concerns of autistic people and their families.</a:t>
            </a:r>
          </a:p>
          <a:p>
            <a:pPr>
              <a:lnSpc>
                <a:spcPct val="100000"/>
              </a:lnSpc>
              <a:buClr>
                <a:srgbClr val="E525CC"/>
              </a:buClr>
            </a:pPr>
            <a:r>
              <a:rPr lang="en-US" sz="1800">
                <a:solidFill>
                  <a:srgbClr val="4203BF"/>
                </a:solidFill>
                <a:latin typeface="Century Gothic" panose="020B0502020202020204" pitchFamily="34" charset="0"/>
              </a:rPr>
              <a:t>50,000+ people campaigned with us.</a:t>
            </a:r>
          </a:p>
          <a:p>
            <a:pPr>
              <a:lnSpc>
                <a:spcPct val="100000"/>
              </a:lnSpc>
              <a:buClr>
                <a:srgbClr val="E525CC"/>
              </a:buClr>
            </a:pPr>
            <a:r>
              <a:rPr lang="en-US" sz="1800">
                <a:solidFill>
                  <a:srgbClr val="4203BF"/>
                </a:solidFill>
                <a:latin typeface="Century Gothic" panose="020B0502020202020204" pitchFamily="34" charset="0"/>
              </a:rPr>
              <a:t>To ensure every autistic person can get the support they’re entitled to.</a:t>
            </a:r>
          </a:p>
          <a:p>
            <a:pPr>
              <a:lnSpc>
                <a:spcPct val="100000"/>
              </a:lnSpc>
              <a:buClr>
                <a:srgbClr val="E525CC"/>
              </a:buClr>
            </a:pPr>
            <a:endParaRPr lang="en-US" sz="1800">
              <a:solidFill>
                <a:srgbClr val="4203BF"/>
              </a:solidFill>
              <a:latin typeface="Century Gothic" panose="020B0502020202020204" pitchFamily="34" charset="0"/>
            </a:endParaRPr>
          </a:p>
          <a:p>
            <a:pPr>
              <a:lnSpc>
                <a:spcPct val="100000"/>
              </a:lnSpc>
              <a:buClr>
                <a:srgbClr val="E525CC"/>
              </a:buClr>
            </a:pPr>
            <a:endParaRPr lang="en-US" sz="1800">
              <a:solidFill>
                <a:srgbClr val="4203BF"/>
              </a:solidFill>
              <a:latin typeface="Century Gothic" panose="020B0502020202020204" pitchFamily="34" charset="0"/>
            </a:endParaRPr>
          </a:p>
        </p:txBody>
      </p:sp>
      <p:pic>
        <p:nvPicPr>
          <p:cNvPr id="3" name="Picture 2">
            <a:extLst>
              <a:ext uri="{FF2B5EF4-FFF2-40B4-BE49-F238E27FC236}">
                <a16:creationId xmlns:a16="http://schemas.microsoft.com/office/drawing/2014/main" id="{A6F7D057-3C2C-BEC5-E998-F2B0F88F9E92}"/>
              </a:ext>
            </a:extLst>
          </p:cNvPr>
          <p:cNvPicPr>
            <a:picLocks noChangeAspect="1"/>
          </p:cNvPicPr>
          <p:nvPr/>
        </p:nvPicPr>
        <p:blipFill rotWithShape="1">
          <a:blip r:embed="rId3"/>
          <a:srcRect l="10858" t="7606" r="7184"/>
          <a:stretch/>
        </p:blipFill>
        <p:spPr>
          <a:xfrm>
            <a:off x="5790268" y="1898234"/>
            <a:ext cx="5885795" cy="4414345"/>
          </a:xfrm>
          <a:prstGeom prst="rect">
            <a:avLst/>
          </a:prstGeom>
          <a:effectLst>
            <a:outerShdw blurRad="190500" dist="63500" dir="2700000" sx="102000" sy="102000" algn="tl" rotWithShape="0">
              <a:prstClr val="black">
                <a:alpha val="10000"/>
              </a:prstClr>
            </a:outerShdw>
          </a:effectLst>
        </p:spPr>
      </p:pic>
    </p:spTree>
    <p:extLst>
      <p:ext uri="{BB962C8B-B14F-4D97-AF65-F5344CB8AC3E}">
        <p14:creationId xmlns:p14="http://schemas.microsoft.com/office/powerpoint/2010/main" val="28710196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25656-2E08-C240-815D-F26127C1A131}"/>
              </a:ext>
            </a:extLst>
          </p:cNvPr>
          <p:cNvSpPr txBox="1">
            <a:spLocks/>
          </p:cNvSpPr>
          <p:nvPr/>
        </p:nvSpPr>
        <p:spPr>
          <a:xfrm>
            <a:off x="642257" y="545421"/>
            <a:ext cx="7409921" cy="717322"/>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4203BF"/>
                </a:solidFill>
                <a:latin typeface="Century Gothic"/>
              </a:rPr>
              <a:t>Advice and Guidance</a:t>
            </a:r>
          </a:p>
        </p:txBody>
      </p:sp>
      <p:sp>
        <p:nvSpPr>
          <p:cNvPr id="4" name="Subtitle 2">
            <a:extLst>
              <a:ext uri="{FF2B5EF4-FFF2-40B4-BE49-F238E27FC236}">
                <a16:creationId xmlns:a16="http://schemas.microsoft.com/office/drawing/2014/main" id="{A0D49F9E-9270-8E40-9289-E925B6766956}"/>
              </a:ext>
            </a:extLst>
          </p:cNvPr>
          <p:cNvSpPr txBox="1">
            <a:spLocks/>
          </p:cNvSpPr>
          <p:nvPr/>
        </p:nvSpPr>
        <p:spPr>
          <a:xfrm>
            <a:off x="642259" y="1985825"/>
            <a:ext cx="6400798" cy="302290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E525CC"/>
              </a:buClr>
            </a:pPr>
            <a:r>
              <a:rPr lang="en-US" sz="1800" dirty="0">
                <a:solidFill>
                  <a:srgbClr val="4203BF"/>
                </a:solidFill>
                <a:latin typeface="Century Gothic"/>
              </a:rPr>
              <a:t>Initiated a </a:t>
            </a:r>
            <a:r>
              <a:rPr lang="en-US" sz="1800" dirty="0" err="1">
                <a:solidFill>
                  <a:srgbClr val="4203BF"/>
                </a:solidFill>
                <a:latin typeface="Century Gothic"/>
              </a:rPr>
              <a:t>programme</a:t>
            </a:r>
            <a:r>
              <a:rPr lang="en-US" sz="1800" dirty="0">
                <a:solidFill>
                  <a:srgbClr val="4203BF"/>
                </a:solidFill>
                <a:latin typeface="Century Gothic"/>
              </a:rPr>
              <a:t> of activity to develop and enhance our advice, support and guidance offering</a:t>
            </a:r>
            <a:endParaRPr lang="en-US" sz="1800" dirty="0">
              <a:solidFill>
                <a:srgbClr val="4203BF"/>
              </a:solidFill>
              <a:latin typeface="Century Gothic" panose="020B0502020202020204" pitchFamily="34" charset="0"/>
            </a:endParaRPr>
          </a:p>
          <a:p>
            <a:pPr>
              <a:lnSpc>
                <a:spcPct val="100000"/>
              </a:lnSpc>
              <a:buClr>
                <a:srgbClr val="E525CC"/>
              </a:buClr>
            </a:pPr>
            <a:r>
              <a:rPr lang="en-US" sz="1800" dirty="0">
                <a:solidFill>
                  <a:srgbClr val="4203BF"/>
                </a:solidFill>
                <a:latin typeface="Century Gothic"/>
              </a:rPr>
              <a:t>Developing a more integrated and joined-up approach, improving the experience</a:t>
            </a:r>
            <a:endParaRPr lang="en-US" sz="1800" dirty="0">
              <a:solidFill>
                <a:srgbClr val="4203BF"/>
              </a:solidFill>
              <a:latin typeface="Century Gothic" panose="020B0502020202020204" pitchFamily="34" charset="0"/>
            </a:endParaRPr>
          </a:p>
          <a:p>
            <a:pPr>
              <a:lnSpc>
                <a:spcPct val="100000"/>
              </a:lnSpc>
              <a:buClr>
                <a:srgbClr val="E525CC"/>
              </a:buClr>
            </a:pPr>
            <a:r>
              <a:rPr lang="en-US" sz="1800" dirty="0">
                <a:solidFill>
                  <a:srgbClr val="4203BF"/>
                </a:solidFill>
                <a:latin typeface="Century Gothic"/>
              </a:rPr>
              <a:t>Offering substantial and practical advice for people on the biggest issues they come to us for</a:t>
            </a:r>
            <a:endParaRPr lang="en-US" sz="1800" dirty="0">
              <a:solidFill>
                <a:srgbClr val="4203BF"/>
              </a:solidFill>
              <a:latin typeface="Century Gothic" panose="020B0502020202020204" pitchFamily="34" charset="0"/>
            </a:endParaRPr>
          </a:p>
          <a:p>
            <a:pPr>
              <a:lnSpc>
                <a:spcPct val="100000"/>
              </a:lnSpc>
              <a:buClr>
                <a:srgbClr val="E525CC"/>
              </a:buClr>
            </a:pPr>
            <a:r>
              <a:rPr lang="en-US" sz="1800" dirty="0">
                <a:solidFill>
                  <a:srgbClr val="4203BF"/>
                </a:solidFill>
                <a:latin typeface="Century Gothic"/>
              </a:rPr>
              <a:t>Currently developing and expanding our topic offerings and exploring how we can use technology to reach even more people</a:t>
            </a:r>
            <a:endParaRPr lang="en-US" sz="1800" dirty="0">
              <a:solidFill>
                <a:srgbClr val="4203BF"/>
              </a:solidFill>
              <a:latin typeface="Century Gothic" panose="020B0502020202020204" pitchFamily="34" charset="0"/>
            </a:endParaRPr>
          </a:p>
          <a:p>
            <a:pPr>
              <a:lnSpc>
                <a:spcPct val="100000"/>
              </a:lnSpc>
              <a:buClr>
                <a:srgbClr val="E525CC"/>
              </a:buClr>
            </a:pPr>
            <a:endParaRPr lang="en-US" sz="1800" dirty="0">
              <a:solidFill>
                <a:srgbClr val="4203BF"/>
              </a:solidFill>
              <a:latin typeface="Century Gothic" panose="020B0502020202020204" pitchFamily="34" charset="0"/>
            </a:endParaRPr>
          </a:p>
          <a:p>
            <a:pPr>
              <a:lnSpc>
                <a:spcPct val="100000"/>
              </a:lnSpc>
              <a:buClr>
                <a:srgbClr val="E525CC"/>
              </a:buClr>
            </a:pPr>
            <a:endParaRPr lang="en-US" sz="1800" dirty="0">
              <a:solidFill>
                <a:srgbClr val="4203BF"/>
              </a:solidFill>
              <a:latin typeface="Century Gothic" panose="020B0502020202020204" pitchFamily="34" charset="0"/>
            </a:endParaRPr>
          </a:p>
        </p:txBody>
      </p:sp>
      <p:pic>
        <p:nvPicPr>
          <p:cNvPr id="3" name="Picture 2">
            <a:extLst>
              <a:ext uri="{FF2B5EF4-FFF2-40B4-BE49-F238E27FC236}">
                <a16:creationId xmlns:a16="http://schemas.microsoft.com/office/drawing/2014/main" id="{5F1AFF1B-F740-FB18-F030-AC33C56C8171}"/>
              </a:ext>
            </a:extLst>
          </p:cNvPr>
          <p:cNvPicPr>
            <a:picLocks noChangeAspect="1"/>
          </p:cNvPicPr>
          <p:nvPr/>
        </p:nvPicPr>
        <p:blipFill>
          <a:blip r:embed="rId3"/>
          <a:srcRect/>
          <a:stretch/>
        </p:blipFill>
        <p:spPr>
          <a:xfrm>
            <a:off x="7607450" y="1898245"/>
            <a:ext cx="3598666" cy="3598666"/>
          </a:xfrm>
          <a:prstGeom prst="rect">
            <a:avLst/>
          </a:prstGeom>
          <a:effectLst/>
        </p:spPr>
      </p:pic>
      <p:sp>
        <p:nvSpPr>
          <p:cNvPr id="5" name="Oval 4">
            <a:extLst>
              <a:ext uri="{FF2B5EF4-FFF2-40B4-BE49-F238E27FC236}">
                <a16:creationId xmlns:a16="http://schemas.microsoft.com/office/drawing/2014/main" id="{B62EEAA8-8C18-4238-00B5-E7DD9CC7A3FF}"/>
              </a:ext>
            </a:extLst>
          </p:cNvPr>
          <p:cNvSpPr/>
          <p:nvPr/>
        </p:nvSpPr>
        <p:spPr>
          <a:xfrm>
            <a:off x="7265158" y="5953918"/>
            <a:ext cx="4284584" cy="717322"/>
          </a:xfrm>
          <a:prstGeom prst="ellipse">
            <a:avLst/>
          </a:prstGeom>
          <a:solidFill>
            <a:schemeClr val="bg1">
              <a:lumMod val="85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64219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25656-2E08-C240-815D-F26127C1A131}"/>
              </a:ext>
            </a:extLst>
          </p:cNvPr>
          <p:cNvSpPr txBox="1">
            <a:spLocks/>
          </p:cNvSpPr>
          <p:nvPr/>
        </p:nvSpPr>
        <p:spPr>
          <a:xfrm>
            <a:off x="642258" y="545421"/>
            <a:ext cx="6553200" cy="71732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i="1">
                <a:solidFill>
                  <a:srgbClr val="E525CC"/>
                </a:solidFill>
                <a:latin typeface="Century Gothic" panose="020B0502020202020204" pitchFamily="34" charset="0"/>
              </a:rPr>
              <a:t>Now I Know </a:t>
            </a:r>
            <a:r>
              <a:rPr lang="en-US" b="1">
                <a:solidFill>
                  <a:srgbClr val="4203BF"/>
                </a:solidFill>
                <a:latin typeface="Century Gothic" panose="020B0502020202020204" pitchFamily="34" charset="0"/>
              </a:rPr>
              <a:t>campaign</a:t>
            </a:r>
          </a:p>
        </p:txBody>
      </p:sp>
      <p:sp>
        <p:nvSpPr>
          <p:cNvPr id="4" name="Subtitle 2">
            <a:extLst>
              <a:ext uri="{FF2B5EF4-FFF2-40B4-BE49-F238E27FC236}">
                <a16:creationId xmlns:a16="http://schemas.microsoft.com/office/drawing/2014/main" id="{A0D49F9E-9270-8E40-9289-E925B6766956}"/>
              </a:ext>
            </a:extLst>
          </p:cNvPr>
          <p:cNvSpPr txBox="1">
            <a:spLocks/>
          </p:cNvSpPr>
          <p:nvPr/>
        </p:nvSpPr>
        <p:spPr>
          <a:xfrm>
            <a:off x="642259" y="1989138"/>
            <a:ext cx="4767941" cy="400889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525CC"/>
              </a:buClr>
            </a:pPr>
            <a:r>
              <a:rPr lang="en-US" sz="1800" dirty="0">
                <a:solidFill>
                  <a:srgbClr val="4203BF"/>
                </a:solidFill>
                <a:latin typeface="Century Gothic"/>
              </a:rPr>
              <a:t>Encouraged many autistic women and non-binary people to share their stories.</a:t>
            </a:r>
          </a:p>
          <a:p>
            <a:pPr>
              <a:buClr>
                <a:srgbClr val="E525CC"/>
              </a:buClr>
            </a:pPr>
            <a:r>
              <a:rPr lang="en-US" sz="1800" dirty="0">
                <a:solidFill>
                  <a:srgbClr val="4203BF"/>
                </a:solidFill>
                <a:latin typeface="Century Gothic"/>
              </a:rPr>
              <a:t>Broke down harmful stereotypes about autism that see women often overlooked and undiagnosed.</a:t>
            </a:r>
          </a:p>
          <a:p>
            <a:pPr>
              <a:buClr>
                <a:srgbClr val="E525CC"/>
              </a:buClr>
            </a:pPr>
            <a:r>
              <a:rPr lang="en-US" sz="1800" dirty="0">
                <a:solidFill>
                  <a:srgbClr val="4203BF"/>
                </a:solidFill>
                <a:latin typeface="Century Gothic"/>
              </a:rPr>
              <a:t>Continued through our own channels following the initial campaigns, allowing many more people to share their stories</a:t>
            </a:r>
            <a:endParaRPr lang="en-US" sz="1800" dirty="0">
              <a:solidFill>
                <a:srgbClr val="4203BF"/>
              </a:solidFill>
              <a:latin typeface="Century Gothic" panose="020B0502020202020204" pitchFamily="34" charset="0"/>
            </a:endParaRPr>
          </a:p>
          <a:p>
            <a:pPr>
              <a:buClr>
                <a:srgbClr val="E525CC"/>
              </a:buClr>
            </a:pPr>
            <a:r>
              <a:rPr lang="en-US" sz="1800" dirty="0">
                <a:solidFill>
                  <a:srgbClr val="4203BF"/>
                </a:solidFill>
                <a:latin typeface="Century Gothic"/>
              </a:rPr>
              <a:t>Overall social media reach – over 1 million people, and climbing</a:t>
            </a:r>
            <a:endParaRPr lang="en-US" sz="1800" dirty="0">
              <a:solidFill>
                <a:srgbClr val="4203BF"/>
              </a:solidFill>
              <a:latin typeface="Century Gothic" panose="020B0502020202020204" pitchFamily="34" charset="0"/>
            </a:endParaRPr>
          </a:p>
          <a:p>
            <a:pPr>
              <a:buClr>
                <a:srgbClr val="E525CC"/>
              </a:buClr>
            </a:pPr>
            <a:r>
              <a:rPr lang="en-US" sz="1800" dirty="0">
                <a:solidFill>
                  <a:srgbClr val="4203BF"/>
                </a:solidFill>
                <a:latin typeface="Century Gothic"/>
              </a:rPr>
              <a:t>Overall media reach – over 2 million people</a:t>
            </a:r>
            <a:endParaRPr lang="en-US" sz="1800" dirty="0">
              <a:solidFill>
                <a:srgbClr val="4203BF"/>
              </a:solidFill>
              <a:latin typeface="Century Gothic" panose="020B0502020202020204" pitchFamily="34" charset="0"/>
            </a:endParaRPr>
          </a:p>
          <a:p>
            <a:pPr>
              <a:buClr>
                <a:srgbClr val="E525CC"/>
              </a:buClr>
            </a:pPr>
            <a:endParaRPr lang="en-US" sz="1800" dirty="0">
              <a:solidFill>
                <a:srgbClr val="4203BF"/>
              </a:solidFill>
              <a:latin typeface="Century Gothic" panose="020B0502020202020204" pitchFamily="34" charset="0"/>
            </a:endParaRPr>
          </a:p>
          <a:p>
            <a:pPr>
              <a:buClr>
                <a:srgbClr val="E525CC"/>
              </a:buClr>
            </a:pPr>
            <a:endParaRPr lang="en-US" sz="1800" dirty="0">
              <a:solidFill>
                <a:srgbClr val="4203BF"/>
              </a:solidFill>
              <a:latin typeface="Century Gothic" panose="020B0502020202020204" pitchFamily="34" charset="0"/>
            </a:endParaRPr>
          </a:p>
        </p:txBody>
      </p:sp>
      <p:pic>
        <p:nvPicPr>
          <p:cNvPr id="7" name="Picture 6">
            <a:extLst>
              <a:ext uri="{FF2B5EF4-FFF2-40B4-BE49-F238E27FC236}">
                <a16:creationId xmlns:a16="http://schemas.microsoft.com/office/drawing/2014/main" id="{DFB977CE-425A-B649-3C70-E90498E0DFD5}"/>
              </a:ext>
            </a:extLst>
          </p:cNvPr>
          <p:cNvPicPr>
            <a:picLocks noChangeAspect="1"/>
          </p:cNvPicPr>
          <p:nvPr/>
        </p:nvPicPr>
        <p:blipFill rotWithShape="1">
          <a:blip r:embed="rId3"/>
          <a:srcRect l="18120" t="24908" r="17566" b="2733"/>
          <a:stretch/>
        </p:blipFill>
        <p:spPr>
          <a:xfrm>
            <a:off x="5790269" y="1898234"/>
            <a:ext cx="5885794" cy="4414345"/>
          </a:xfrm>
          <a:prstGeom prst="rect">
            <a:avLst/>
          </a:prstGeom>
          <a:effectLst>
            <a:outerShdw blurRad="190500" dist="63500" dir="2700000" sx="102000" sy="102000" algn="tl" rotWithShape="0">
              <a:prstClr val="black">
                <a:alpha val="9686"/>
              </a:prstClr>
            </a:outerShdw>
          </a:effectLst>
        </p:spPr>
      </p:pic>
    </p:spTree>
    <p:extLst>
      <p:ext uri="{BB962C8B-B14F-4D97-AF65-F5344CB8AC3E}">
        <p14:creationId xmlns:p14="http://schemas.microsoft.com/office/powerpoint/2010/main" val="3773917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ADC235-7245-944A-23D0-25B82E8B36F2}"/>
              </a:ext>
            </a:extLst>
          </p:cNvPr>
          <p:cNvPicPr>
            <a:picLocks noChangeAspect="1"/>
          </p:cNvPicPr>
          <p:nvPr/>
        </p:nvPicPr>
        <p:blipFill>
          <a:blip r:embed="rId3"/>
          <a:srcRect/>
          <a:stretch/>
        </p:blipFill>
        <p:spPr>
          <a:xfrm>
            <a:off x="4309" y="0"/>
            <a:ext cx="12183381" cy="8107324"/>
          </a:xfrm>
          <a:prstGeom prst="rect">
            <a:avLst/>
          </a:prstGeom>
        </p:spPr>
      </p:pic>
      <p:sp>
        <p:nvSpPr>
          <p:cNvPr id="4" name="Title 1">
            <a:extLst>
              <a:ext uri="{FF2B5EF4-FFF2-40B4-BE49-F238E27FC236}">
                <a16:creationId xmlns:a16="http://schemas.microsoft.com/office/drawing/2014/main" id="{B8A5E298-1630-827B-F07E-A5FC7A6D71DF}"/>
              </a:ext>
            </a:extLst>
          </p:cNvPr>
          <p:cNvSpPr txBox="1">
            <a:spLocks/>
          </p:cNvSpPr>
          <p:nvPr/>
        </p:nvSpPr>
        <p:spPr>
          <a:xfrm>
            <a:off x="642258" y="545421"/>
            <a:ext cx="6553200" cy="71732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chemeClr val="bg1"/>
                </a:solidFill>
                <a:effectLst>
                  <a:outerShdw blurRad="1027855" sx="100009" sy="100009" algn="ctr" rotWithShape="0">
                    <a:prstClr val="black"/>
                  </a:outerShdw>
                </a:effectLst>
                <a:latin typeface="Century Gothic" panose="020B0502020202020204" pitchFamily="34" charset="0"/>
              </a:rPr>
              <a:t>Thank you</a:t>
            </a:r>
          </a:p>
        </p:txBody>
      </p:sp>
      <p:pic>
        <p:nvPicPr>
          <p:cNvPr id="5" name="Picture 4" descr="A logo with a rainbow colored circle&#10;&#10;Description automatically generated">
            <a:extLst>
              <a:ext uri="{FF2B5EF4-FFF2-40B4-BE49-F238E27FC236}">
                <a16:creationId xmlns:a16="http://schemas.microsoft.com/office/drawing/2014/main" id="{9FDDA7F8-E02D-C557-9CA8-5F99FC5AB225}"/>
              </a:ext>
            </a:extLst>
          </p:cNvPr>
          <p:cNvPicPr>
            <a:picLocks noChangeAspect="1"/>
          </p:cNvPicPr>
          <p:nvPr/>
        </p:nvPicPr>
        <p:blipFill>
          <a:blip r:embed="rId4"/>
          <a:stretch>
            <a:fillRect/>
          </a:stretch>
        </p:blipFill>
        <p:spPr>
          <a:xfrm>
            <a:off x="9157648" y="-36893"/>
            <a:ext cx="3034352" cy="1703988"/>
          </a:xfrm>
          <a:prstGeom prst="rect">
            <a:avLst/>
          </a:prstGeom>
        </p:spPr>
      </p:pic>
    </p:spTree>
    <p:extLst>
      <p:ext uri="{BB962C8B-B14F-4D97-AF65-F5344CB8AC3E}">
        <p14:creationId xmlns:p14="http://schemas.microsoft.com/office/powerpoint/2010/main" val="10559903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TaxKeywordTaxHTField xmlns="f93bdada-44b2-405c-986f-959681349650">
      <Terms xmlns="http://schemas.microsoft.com/office/infopath/2007/PartnerControls"/>
    </TaxKeywordTaxHTField>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C660E4BEF69A24A93039ABE223EC106" ma:contentTypeVersion="6" ma:contentTypeDescription="Create a new document." ma:contentTypeScope="" ma:versionID="3d473b278dff28b1137fe2ae617a2f4f">
  <xsd:schema xmlns:xsd="http://www.w3.org/2001/XMLSchema" xmlns:xs="http://www.w3.org/2001/XMLSchema" xmlns:p="http://schemas.microsoft.com/office/2006/metadata/properties" xmlns:ns2="8e0829a0-7b5d-491e-87af-3904983c30a1" xmlns:ns3="f93bdada-44b2-405c-986f-959681349650" targetNamespace="http://schemas.microsoft.com/office/2006/metadata/properties" ma:root="true" ma:fieldsID="f182fc9ae241beb3cb296680fe09014c" ns2:_="" ns3:_="">
    <xsd:import namespace="8e0829a0-7b5d-491e-87af-3904983c30a1"/>
    <xsd:import namespace="f93bdada-44b2-405c-986f-959681349650"/>
    <xsd:element name="properties">
      <xsd:complexType>
        <xsd:sequence>
          <xsd:element name="documentManagement">
            <xsd:complexType>
              <xsd:all>
                <xsd:element ref="ns2:MediaServiceMetadata" minOccurs="0"/>
                <xsd:element ref="ns2:MediaServiceFastMetadata" minOccurs="0"/>
                <xsd:element ref="ns3:TaxKeywordTaxHTField"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0829a0-7b5d-491e-87af-3904983c30a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93bdada-44b2-405c-986f-959681349650" elementFormDefault="qualified">
    <xsd:import namespace="http://schemas.microsoft.com/office/2006/documentManagement/types"/>
    <xsd:import namespace="http://schemas.microsoft.com/office/infopath/2007/PartnerControls"/>
    <xsd:element name="TaxKeywordTaxHTField" ma:index="11" nillable="true" ma:taxonomy="true" ma:internalName="TaxKeywordTaxHTField" ma:taxonomyFieldName="TaxKeyword" ma:displayName="Enterprise Keywords" ma:fieldId="{23f27201-bee3-471e-b2e7-b64fd8b7ca38}" ma:taxonomyMulti="true" ma:sspId="1f54e030-4697-47ce-ac81-04e7ed3ddc6c"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93A4924-D839-4136-A186-8A2E0F99F3D9}">
  <ds:schemaRefs>
    <ds:schemaRef ds:uri="http://schemas.microsoft.com/office/2006/documentManagement/types"/>
    <ds:schemaRef ds:uri="http://www.w3.org/XML/1998/namespace"/>
    <ds:schemaRef ds:uri="http://purl.org/dc/terms/"/>
    <ds:schemaRef ds:uri="f93bdada-44b2-405c-986f-959681349650"/>
    <ds:schemaRef ds:uri="http://purl.org/dc/dcmitype/"/>
    <ds:schemaRef ds:uri="8e0829a0-7b5d-491e-87af-3904983c30a1"/>
    <ds:schemaRef ds:uri="http://purl.org/dc/elements/1.1/"/>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A9CBFAA6-27D7-49B2-A557-A66E997B9F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0829a0-7b5d-491e-87af-3904983c30a1"/>
    <ds:schemaRef ds:uri="f93bdada-44b2-405c-986f-95968134965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FD47722-564B-464A-A145-9AE4E601B18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22</TotalTime>
  <Words>1271</Words>
  <PresentationFormat>Widescreen</PresentationFormat>
  <Paragraphs>100</Paragraphs>
  <Slides>9</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Century Gothic</vt:lpstr>
      <vt:lpstr>Office Theme</vt:lpstr>
      <vt:lpstr>PowerPoint Presentation</vt:lpstr>
      <vt:lpstr>Highlights from 2022-23</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2018-09-21T15:04:16Z</dcterms:created>
  <dcterms:modified xsi:type="dcterms:W3CDTF">2023-11-14T11:00:05Z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0x010100BC660E4BEF69A24A93039ABE223EC106</vt:lpwstr>
  </property>
  <property fmtid="{D5CDD505-2E9C-101B-9397-08002B2CF9AE}" pid="3" name="TemplateUrl">
    <vt:lpwstr/>
  </property>
  <property fmtid="{D5CDD505-2E9C-101B-9397-08002B2CF9AE}" pid="4" name="xd_Signature">
    <vt:bool>false</vt:bool>
  </property>
  <property fmtid="{D5CDD505-2E9C-101B-9397-08002B2CF9AE}" pid="5" name="xd_ProgID">
    <vt:lpwstr/>
  </property>
  <property fmtid="{D5CDD505-2E9C-101B-9397-08002B2CF9AE}" pid="6" name="TaxKeyword">
    <vt:lpwstr/>
  </property>
  <property fmtid="{D5CDD505-2E9C-101B-9397-08002B2CF9AE}" pid="7" name="ComplianceAssetId">
    <vt:lpwstr/>
  </property>
  <property fmtid="{D5CDD505-2E9C-101B-9397-08002B2CF9AE}" pid="8" name="d5bb333394e44c6e9e3deb311025e7ec">
    <vt:lpwstr/>
  </property>
  <property fmtid="{D5CDD505-2E9C-101B-9397-08002B2CF9AE}" pid="9" name="Location1">
    <vt:lpwstr/>
  </property>
  <property fmtid="{D5CDD505-2E9C-101B-9397-08002B2CF9AE}" pid="10" name="Type_x0020_of_x0020_Document">
    <vt:lpwstr/>
  </property>
  <property fmtid="{D5CDD505-2E9C-101B-9397-08002B2CF9AE}" pid="11" name="TaxCatchAll">
    <vt:lpwstr/>
  </property>
  <property fmtid="{D5CDD505-2E9C-101B-9397-08002B2CF9AE}" pid="12" name="o8305b31184f4fa1991cf2b17dd9ea48">
    <vt:lpwstr/>
  </property>
  <property fmtid="{D5CDD505-2E9C-101B-9397-08002B2CF9AE}" pid="13" name="Departmemt">
    <vt:lpwstr/>
  </property>
  <property fmtid="{D5CDD505-2E9C-101B-9397-08002B2CF9AE}" pid="14" name="People">
    <vt:lpwstr/>
  </property>
  <property fmtid="{D5CDD505-2E9C-101B-9397-08002B2CF9AE}" pid="15" name="o66e851665aa4665b9d5bfbbc8f8fc95">
    <vt:lpwstr/>
  </property>
  <property fmtid="{D5CDD505-2E9C-101B-9397-08002B2CF9AE}" pid="16" name="f08650817bd14bc19146ca48f08fa875">
    <vt:lpwstr/>
  </property>
  <property fmtid="{D5CDD505-2E9C-101B-9397-08002B2CF9AE}" pid="17" name="Type of Document">
    <vt:lpwstr/>
  </property>
</Properties>
</file>