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8" r:id="rId6"/>
    <p:sldId id="270" r:id="rId7"/>
    <p:sldId id="262" r:id="rId8"/>
    <p:sldId id="263" r:id="rId9"/>
    <p:sldId id="269"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8ACAF-E3D6-90A1-3B08-AC572C22D23A}" name="Nicola Rattray" initials="NR" userId="S::Nicola.Rattray@nas.org.uk::35b66535-87b4-458a-b168-2aaa05c696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Westbury" initials="SW" lastIdx="2" clrIdx="0">
    <p:extLst>
      <p:ext uri="{19B8F6BF-5375-455C-9EA6-DF929625EA0E}">
        <p15:presenceInfo xmlns:p15="http://schemas.microsoft.com/office/powerpoint/2012/main" userId="S::suzanne.westbury@nas.org.uk::dec76fa2-b3d2-45d0-91ca-4d9403d8ba43" providerId="AD"/>
      </p:ext>
    </p:extLst>
  </p:cmAuthor>
  <p:cmAuthor id="2" name="Paul Robinson" initials="PR" lastIdx="2" clrIdx="1">
    <p:extLst>
      <p:ext uri="{19B8F6BF-5375-455C-9EA6-DF929625EA0E}">
        <p15:presenceInfo xmlns:p15="http://schemas.microsoft.com/office/powerpoint/2012/main" userId="S::Paul.Robinson@nas.org.uk::98e6d2c5-b4a5-4ee0-80f0-b2b2343ddd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6B9CB-A5C8-79FC-7317-9705407C534F}" v="28" dt="2025-11-18T17:00:42.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77313" autoAdjust="0"/>
  </p:normalViewPr>
  <p:slideViewPr>
    <p:cSldViewPr snapToGrid="0" snapToObjects="1">
      <p:cViewPr varScale="1">
        <p:scale>
          <a:sx n="49" d="100"/>
          <a:sy n="49" d="100"/>
        </p:scale>
        <p:origin x="400" y="40"/>
      </p:cViewPr>
      <p:guideLst/>
    </p:cSldViewPr>
  </p:slideViewPr>
  <p:notesTextViewPr>
    <p:cViewPr>
      <p:scale>
        <a:sx n="1" d="1"/>
        <a:sy n="1" d="1"/>
      </p:scale>
      <p:origin x="0" y="0"/>
    </p:cViewPr>
  </p:notesTextViewPr>
  <p:notesViewPr>
    <p:cSldViewPr snapToGrid="0" snapToObjects="1" showGuides="1">
      <p:cViewPr varScale="1">
        <p:scale>
          <a:sx n="120" d="100"/>
          <a:sy n="120" d="100"/>
        </p:scale>
        <p:origin x="49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Rattray" userId="35b66535-87b4-458a-b168-2aaa05c696c6" providerId="ADAL" clId="{167F361B-0DA8-4B81-8327-826F8A365DEE}"/>
    <pc:docChg chg="modSld">
      <pc:chgData name="Nicola Rattray" userId="35b66535-87b4-458a-b168-2aaa05c696c6" providerId="ADAL" clId="{167F361B-0DA8-4B81-8327-826F8A365DEE}" dt="2025-11-18T14:12:04.464" v="28" actId="947"/>
      <pc:docMkLst>
        <pc:docMk/>
      </pc:docMkLst>
      <pc:sldChg chg="modSp mod">
        <pc:chgData name="Nicola Rattray" userId="35b66535-87b4-458a-b168-2aaa05c696c6" providerId="ADAL" clId="{167F361B-0DA8-4B81-8327-826F8A365DEE}" dt="2025-11-18T14:07:32.527" v="2" actId="947"/>
        <pc:sldMkLst>
          <pc:docMk/>
          <pc:sldMk cId="1673361183" sldId="263"/>
        </pc:sldMkLst>
        <pc:spChg chg="mod">
          <ac:chgData name="Nicola Rattray" userId="35b66535-87b4-458a-b168-2aaa05c696c6" providerId="ADAL" clId="{167F361B-0DA8-4B81-8327-826F8A365DEE}" dt="2025-11-18T14:07:32.527" v="2" actId="947"/>
          <ac:spMkLst>
            <pc:docMk/>
            <pc:sldMk cId="1673361183" sldId="263"/>
            <ac:spMk id="7" creationId="{C75B52BC-CA31-3240-9FD4-7619B20BD31A}"/>
          </ac:spMkLst>
        </pc:spChg>
      </pc:sldChg>
      <pc:sldChg chg="modSp mod">
        <pc:chgData name="Nicola Rattray" userId="35b66535-87b4-458a-b168-2aaa05c696c6" providerId="ADAL" clId="{167F361B-0DA8-4B81-8327-826F8A365DEE}" dt="2025-11-18T14:03:48.087" v="1" actId="947"/>
        <pc:sldMkLst>
          <pc:docMk/>
          <pc:sldMk cId="3747027293" sldId="268"/>
        </pc:sldMkLst>
        <pc:spChg chg="mod">
          <ac:chgData name="Nicola Rattray" userId="35b66535-87b4-458a-b168-2aaa05c696c6" providerId="ADAL" clId="{167F361B-0DA8-4B81-8327-826F8A365DEE}" dt="2025-11-18T14:03:48.087" v="1" actId="947"/>
          <ac:spMkLst>
            <pc:docMk/>
            <pc:sldMk cId="3747027293" sldId="268"/>
            <ac:spMk id="10" creationId="{A14A0BF3-98FD-F00E-C849-092C6F2B3749}"/>
          </ac:spMkLst>
        </pc:spChg>
      </pc:sldChg>
      <pc:sldChg chg="modSp mod">
        <pc:chgData name="Nicola Rattray" userId="35b66535-87b4-458a-b168-2aaa05c696c6" providerId="ADAL" clId="{167F361B-0DA8-4B81-8327-826F8A365DEE}" dt="2025-11-18T14:12:04.464" v="28" actId="947"/>
        <pc:sldMkLst>
          <pc:docMk/>
          <pc:sldMk cId="1892903974" sldId="269"/>
        </pc:sldMkLst>
        <pc:spChg chg="mod">
          <ac:chgData name="Nicola Rattray" userId="35b66535-87b4-458a-b168-2aaa05c696c6" providerId="ADAL" clId="{167F361B-0DA8-4B81-8327-826F8A365DEE}" dt="2025-11-18T14:12:04.464" v="28" actId="947"/>
          <ac:spMkLst>
            <pc:docMk/>
            <pc:sldMk cId="1892903974" sldId="269"/>
            <ac:spMk id="7" creationId="{B37B811B-4ABD-BB63-2A6C-B2AEE8FE156C}"/>
          </ac:spMkLst>
        </pc:spChg>
      </pc:sldChg>
    </pc:docChg>
  </pc:docChgLst>
  <pc:docChgLst>
    <pc:chgData name="Zara Shillito" userId="S::zara.shillito@nas.org.uk::3dff02aa-267f-48eb-bb33-4bb79cc994ab" providerId="AD" clId="Web-{B946B9CB-A5C8-79FC-7317-9705407C534F}"/>
    <pc:docChg chg="modSld">
      <pc:chgData name="Zara Shillito" userId="S::zara.shillito@nas.org.uk::3dff02aa-267f-48eb-bb33-4bb79cc994ab" providerId="AD" clId="Web-{B946B9CB-A5C8-79FC-7317-9705407C534F}" dt="2025-11-18T17:00:42.129" v="34" actId="20577"/>
      <pc:docMkLst>
        <pc:docMk/>
      </pc:docMkLst>
      <pc:sldChg chg="modSp">
        <pc:chgData name="Zara Shillito" userId="S::zara.shillito@nas.org.uk::3dff02aa-267f-48eb-bb33-4bb79cc994ab" providerId="AD" clId="Web-{B946B9CB-A5C8-79FC-7317-9705407C534F}" dt="2025-11-18T16:59:43.409" v="18" actId="20577"/>
        <pc:sldMkLst>
          <pc:docMk/>
          <pc:sldMk cId="1673361183" sldId="263"/>
        </pc:sldMkLst>
        <pc:spChg chg="mod">
          <ac:chgData name="Zara Shillito" userId="S::zara.shillito@nas.org.uk::3dff02aa-267f-48eb-bb33-4bb79cc994ab" providerId="AD" clId="Web-{B946B9CB-A5C8-79FC-7317-9705407C534F}" dt="2025-11-18T16:59:43.409" v="18" actId="20577"/>
          <ac:spMkLst>
            <pc:docMk/>
            <pc:sldMk cId="1673361183" sldId="263"/>
            <ac:spMk id="7" creationId="{C75B52BC-CA31-3240-9FD4-7619B20BD31A}"/>
          </ac:spMkLst>
        </pc:spChg>
      </pc:sldChg>
      <pc:sldChg chg="modSp modCm">
        <pc:chgData name="Zara Shillito" userId="S::zara.shillito@nas.org.uk::3dff02aa-267f-48eb-bb33-4bb79cc994ab" providerId="AD" clId="Web-{B946B9CB-A5C8-79FC-7317-9705407C534F}" dt="2025-11-18T17:00:42.129" v="34" actId="20577"/>
        <pc:sldMkLst>
          <pc:docMk/>
          <pc:sldMk cId="1898129280" sldId="264"/>
        </pc:sldMkLst>
        <pc:spChg chg="mod">
          <ac:chgData name="Zara Shillito" userId="S::zara.shillito@nas.org.uk::3dff02aa-267f-48eb-bb33-4bb79cc994ab" providerId="AD" clId="Web-{B946B9CB-A5C8-79FC-7317-9705407C534F}" dt="2025-11-18T17:00:42.129" v="34" actId="20577"/>
          <ac:spMkLst>
            <pc:docMk/>
            <pc:sldMk cId="1898129280" sldId="264"/>
            <ac:spMk id="7" creationId="{C75B52BC-CA31-3240-9FD4-7619B20BD31A}"/>
          </ac:spMkLst>
        </pc:spChg>
        <pc:extLst>
          <p:ext xmlns:p="http://schemas.openxmlformats.org/presentationml/2006/main" uri="{D6D511B9-2390-475A-947B-AFAB55BFBCF1}">
            <pc226:cmChg xmlns:pc226="http://schemas.microsoft.com/office/powerpoint/2022/06/main/command" chg="mod">
              <pc226:chgData name="Zara Shillito" userId="S::zara.shillito@nas.org.uk::3dff02aa-267f-48eb-bb33-4bb79cc994ab" providerId="AD" clId="Web-{B946B9CB-A5C8-79FC-7317-9705407C534F}" dt="2025-11-18T17:00:39.036" v="33" actId="20577"/>
              <pc2:cmMkLst xmlns:pc2="http://schemas.microsoft.com/office/powerpoint/2019/9/main/command">
                <pc:docMk/>
                <pc:sldMk cId="1898129280" sldId="264"/>
                <pc2:cmMk id="{EBE008A1-297C-470B-AA16-0B02C8CFD796}"/>
              </pc2:cmMkLst>
            </pc226:cmChg>
          </p:ext>
        </pc:extLst>
      </pc:sldChg>
      <pc:sldChg chg="modSp modCm">
        <pc:chgData name="Zara Shillito" userId="S::zara.shillito@nas.org.uk::3dff02aa-267f-48eb-bb33-4bb79cc994ab" providerId="AD" clId="Web-{B946B9CB-A5C8-79FC-7317-9705407C534F}" dt="2025-11-18T16:55:56.056" v="15" actId="20577"/>
        <pc:sldMkLst>
          <pc:docMk/>
          <pc:sldMk cId="3747027293" sldId="268"/>
        </pc:sldMkLst>
        <pc:spChg chg="mod">
          <ac:chgData name="Zara Shillito" userId="S::zara.shillito@nas.org.uk::3dff02aa-267f-48eb-bb33-4bb79cc994ab" providerId="AD" clId="Web-{B946B9CB-A5C8-79FC-7317-9705407C534F}" dt="2025-11-18T16:55:56.056" v="15" actId="20577"/>
          <ac:spMkLst>
            <pc:docMk/>
            <pc:sldMk cId="3747027293" sldId="268"/>
            <ac:spMk id="10" creationId="{A14A0BF3-98FD-F00E-C849-092C6F2B3749}"/>
          </ac:spMkLst>
        </pc:spChg>
        <pc:extLst>
          <p:ext xmlns:p="http://schemas.openxmlformats.org/presentationml/2006/main" uri="{D6D511B9-2390-475A-947B-AFAB55BFBCF1}">
            <pc226:cmChg xmlns:pc226="http://schemas.microsoft.com/office/powerpoint/2022/06/main/command" chg="mod">
              <pc226:chgData name="Zara Shillito" userId="S::zara.shillito@nas.org.uk::3dff02aa-267f-48eb-bb33-4bb79cc994ab" providerId="AD" clId="Web-{B946B9CB-A5C8-79FC-7317-9705407C534F}" dt="2025-11-18T16:55:49.571" v="13" actId="20577"/>
              <pc2:cmMkLst xmlns:pc2="http://schemas.microsoft.com/office/powerpoint/2019/9/main/command">
                <pc:docMk/>
                <pc:sldMk cId="3747027293" sldId="268"/>
                <pc2:cmMk id="{9576E6AC-DFD2-45AA-A97C-A31FBF590F67}"/>
              </pc2:cmMkLst>
            </pc226:cmChg>
            <pc226:cmChg xmlns:pc226="http://schemas.microsoft.com/office/powerpoint/2022/06/main/command" chg="mod">
              <pc226:chgData name="Zara Shillito" userId="S::zara.shillito@nas.org.uk::3dff02aa-267f-48eb-bb33-4bb79cc994ab" providerId="AD" clId="Web-{B946B9CB-A5C8-79FC-7317-9705407C534F}" dt="2025-11-18T16:55:49.571" v="13" actId="20577"/>
              <pc2:cmMkLst xmlns:pc2="http://schemas.microsoft.com/office/powerpoint/2019/9/main/command">
                <pc:docMk/>
                <pc:sldMk cId="3747027293" sldId="268"/>
                <pc2:cmMk id="{707E0FC9-38AB-4FC6-B5D2-13FBB3201086}"/>
              </pc2:cmMkLst>
            </pc226:cmChg>
            <pc226:cmChg xmlns:pc226="http://schemas.microsoft.com/office/powerpoint/2022/06/main/command" chg="mod">
              <pc226:chgData name="Zara Shillito" userId="S::zara.shillito@nas.org.uk::3dff02aa-267f-48eb-bb33-4bb79cc994ab" providerId="AD" clId="Web-{B946B9CB-A5C8-79FC-7317-9705407C534F}" dt="2025-11-18T16:55:49.571" v="13" actId="20577"/>
              <pc2:cmMkLst xmlns:pc2="http://schemas.microsoft.com/office/powerpoint/2019/9/main/command">
                <pc:docMk/>
                <pc:sldMk cId="3747027293" sldId="268"/>
                <pc2:cmMk id="{51CFA8E5-0129-457D-8551-375EA3F7213D}"/>
              </pc2:cmMkLst>
            </pc226:cmChg>
          </p:ext>
        </pc:extLst>
      </pc:sldChg>
      <pc:sldChg chg="modSp modCm">
        <pc:chgData name="Zara Shillito" userId="S::zara.shillito@nas.org.uk::3dff02aa-267f-48eb-bb33-4bb79cc994ab" providerId="AD" clId="Web-{B946B9CB-A5C8-79FC-7317-9705407C534F}" dt="2025-11-18T17:00:19.660" v="24" actId="20577"/>
        <pc:sldMkLst>
          <pc:docMk/>
          <pc:sldMk cId="1892903974" sldId="269"/>
        </pc:sldMkLst>
        <pc:spChg chg="mod">
          <ac:chgData name="Zara Shillito" userId="S::zara.shillito@nas.org.uk::3dff02aa-267f-48eb-bb33-4bb79cc994ab" providerId="AD" clId="Web-{B946B9CB-A5C8-79FC-7317-9705407C534F}" dt="2025-11-18T17:00:19.660" v="24" actId="20577"/>
          <ac:spMkLst>
            <pc:docMk/>
            <pc:sldMk cId="1892903974" sldId="269"/>
            <ac:spMk id="7" creationId="{B37B811B-4ABD-BB63-2A6C-B2AEE8FE156C}"/>
          </ac:spMkLst>
        </pc:spChg>
        <pc:extLst>
          <p:ext xmlns:p="http://schemas.openxmlformats.org/presentationml/2006/main" uri="{D6D511B9-2390-475A-947B-AFAB55BFBCF1}">
            <pc226:cmChg xmlns:pc226="http://schemas.microsoft.com/office/powerpoint/2022/06/main/command" chg="mod">
              <pc226:chgData name="Zara Shillito" userId="S::zara.shillito@nas.org.uk::3dff02aa-267f-48eb-bb33-4bb79cc994ab" providerId="AD" clId="Web-{B946B9CB-A5C8-79FC-7317-9705407C534F}" dt="2025-11-18T17:00:04.378" v="19" actId="20577"/>
              <pc2:cmMkLst xmlns:pc2="http://schemas.microsoft.com/office/powerpoint/2019/9/main/command">
                <pc:docMk/>
                <pc:sldMk cId="1892903974" sldId="269"/>
                <pc2:cmMk id="{58318180-7134-49BB-B6A2-9852D3CA20A9}"/>
              </pc2:cmMkLst>
            </pc226:cmChg>
            <pc226:cmChg xmlns:pc226="http://schemas.microsoft.com/office/powerpoint/2022/06/main/command" chg="mod">
              <pc226:chgData name="Zara Shillito" userId="S::zara.shillito@nas.org.uk::3dff02aa-267f-48eb-bb33-4bb79cc994ab" providerId="AD" clId="Web-{B946B9CB-A5C8-79FC-7317-9705407C534F}" dt="2025-11-18T17:00:04.378" v="19" actId="20577"/>
              <pc2:cmMkLst xmlns:pc2="http://schemas.microsoft.com/office/powerpoint/2019/9/main/command">
                <pc:docMk/>
                <pc:sldMk cId="1892903974" sldId="269"/>
                <pc2:cmMk id="{727194C0-2DF5-4ECB-99D2-2672CDEA5919}"/>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4F42A-B539-48FF-AA88-8FCDF9B9F352}"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948EA-34E9-41BD-8181-F97CDA1B5A69}" type="slidenum">
              <a:rPr lang="en-GB" smtClean="0"/>
              <a:t>‹#›</a:t>
            </a:fld>
            <a:endParaRPr lang="en-GB"/>
          </a:p>
        </p:txBody>
      </p:sp>
    </p:spTree>
    <p:extLst>
      <p:ext uri="{BB962C8B-B14F-4D97-AF65-F5344CB8AC3E}">
        <p14:creationId xmlns:p14="http://schemas.microsoft.com/office/powerpoint/2010/main" val="92467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Income up, costs down, leading to a significantly reduced deficit</a:t>
            </a:r>
          </a:p>
        </p:txBody>
      </p:sp>
      <p:sp>
        <p:nvSpPr>
          <p:cNvPr id="4" name="Slide Number Placeholder 3"/>
          <p:cNvSpPr>
            <a:spLocks noGrp="1"/>
          </p:cNvSpPr>
          <p:nvPr>
            <p:ph type="sldNum" sz="quarter" idx="5"/>
          </p:nvPr>
        </p:nvSpPr>
        <p:spPr/>
        <p:txBody>
          <a:bodyPr/>
          <a:lstStyle/>
          <a:p>
            <a:fld id="{F82948EA-34E9-41BD-8181-F97CDA1B5A69}" type="slidenum">
              <a:rPr lang="en-GB" smtClean="0"/>
              <a:t>2</a:t>
            </a:fld>
            <a:endParaRPr lang="en-GB"/>
          </a:p>
        </p:txBody>
      </p:sp>
    </p:spTree>
    <p:extLst>
      <p:ext uri="{BB962C8B-B14F-4D97-AF65-F5344CB8AC3E}">
        <p14:creationId xmlns:p14="http://schemas.microsoft.com/office/powerpoint/2010/main" val="47571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952F-D2C2-7B77-D276-BCDCD4B8E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8D5DD-3335-066B-41CB-D052CAC63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ADF41-F5D7-A427-8985-055D8B59D261}"/>
              </a:ext>
            </a:extLst>
          </p:cNvPr>
          <p:cNvSpPr>
            <a:spLocks noGrp="1"/>
          </p:cNvSpPr>
          <p:nvPr>
            <p:ph type="body" idx="1"/>
          </p:nvPr>
        </p:nvSpPr>
        <p:spPr/>
        <p:txBody>
          <a:bodyPr/>
          <a:lstStyle/>
          <a:p>
            <a:r>
              <a:rPr lang="en-GB" dirty="0"/>
              <a:t>Income up, costs down, leading to a significantly reduced deficit</a:t>
            </a:r>
          </a:p>
        </p:txBody>
      </p:sp>
      <p:sp>
        <p:nvSpPr>
          <p:cNvPr id="4" name="Slide Number Placeholder 3">
            <a:extLst>
              <a:ext uri="{FF2B5EF4-FFF2-40B4-BE49-F238E27FC236}">
                <a16:creationId xmlns:a16="http://schemas.microsoft.com/office/drawing/2014/main" id="{58B23D1F-D9CC-5829-61F8-C88050A52580}"/>
              </a:ext>
            </a:extLst>
          </p:cNvPr>
          <p:cNvSpPr>
            <a:spLocks noGrp="1"/>
          </p:cNvSpPr>
          <p:nvPr>
            <p:ph type="sldNum" sz="quarter" idx="5"/>
          </p:nvPr>
        </p:nvSpPr>
        <p:spPr/>
        <p:txBody>
          <a:bodyPr/>
          <a:lstStyle/>
          <a:p>
            <a:fld id="{F82948EA-34E9-41BD-8181-F97CDA1B5A69}" type="slidenum">
              <a:rPr lang="en-GB" smtClean="0"/>
              <a:t>3</a:t>
            </a:fld>
            <a:endParaRPr lang="en-GB"/>
          </a:p>
        </p:txBody>
      </p:sp>
    </p:spTree>
    <p:extLst>
      <p:ext uri="{BB962C8B-B14F-4D97-AF65-F5344CB8AC3E}">
        <p14:creationId xmlns:p14="http://schemas.microsoft.com/office/powerpoint/2010/main" val="342900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Nothing to add beyond text on the slide.</a:t>
            </a:r>
          </a:p>
        </p:txBody>
      </p:sp>
      <p:sp>
        <p:nvSpPr>
          <p:cNvPr id="4" name="Slide Number Placeholder 3"/>
          <p:cNvSpPr>
            <a:spLocks noGrp="1"/>
          </p:cNvSpPr>
          <p:nvPr>
            <p:ph type="sldNum" sz="quarter" idx="5"/>
          </p:nvPr>
        </p:nvSpPr>
        <p:spPr/>
        <p:txBody>
          <a:bodyPr/>
          <a:lstStyle/>
          <a:p>
            <a:fld id="{F82948EA-34E9-41BD-8181-F97CDA1B5A69}" type="slidenum">
              <a:rPr lang="en-GB" smtClean="0"/>
              <a:t>4</a:t>
            </a:fld>
            <a:endParaRPr lang="en-GB"/>
          </a:p>
        </p:txBody>
      </p:sp>
    </p:spTree>
    <p:extLst>
      <p:ext uri="{BB962C8B-B14F-4D97-AF65-F5344CB8AC3E}">
        <p14:creationId xmlns:p14="http://schemas.microsoft.com/office/powerpoint/2010/main" val="295153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 </a:t>
            </a:r>
          </a:p>
          <a:p>
            <a:pPr marL="171450" indent="-171450">
              <a:buFont typeface="Arial" panose="020B0604020202020204" pitchFamily="34" charset="0"/>
              <a:buChar char="•"/>
            </a:pPr>
            <a:r>
              <a:rPr lang="en-GB" dirty="0"/>
              <a:t>Robust plan underpinned by directorate-level strategies.</a:t>
            </a:r>
          </a:p>
          <a:p>
            <a:pPr marL="171450" indent="-171450">
              <a:buFont typeface="Arial" panose="020B0604020202020204" pitchFamily="34" charset="0"/>
              <a:buChar char="•"/>
            </a:pPr>
            <a:r>
              <a:rPr lang="en-GB" dirty="0"/>
              <a:t>Actions in place to reduce overheads.</a:t>
            </a:r>
          </a:p>
          <a:p>
            <a:pPr marL="171450" indent="-171450">
              <a:buFont typeface="Arial" panose="020B0604020202020204" pitchFamily="34" charset="0"/>
              <a:buChar char="•"/>
            </a:pPr>
            <a:r>
              <a:rPr lang="en-GB" dirty="0"/>
              <a:t>Main challenge is Budget announcements in the face of lack of funding for social care. </a:t>
            </a:r>
          </a:p>
          <a:p>
            <a:endParaRPr lang="en-GB" dirty="0"/>
          </a:p>
          <a:p>
            <a:endParaRPr lang="en-GB" dirty="0"/>
          </a:p>
        </p:txBody>
      </p:sp>
      <p:sp>
        <p:nvSpPr>
          <p:cNvPr id="4" name="Slide Number Placeholder 3"/>
          <p:cNvSpPr>
            <a:spLocks noGrp="1"/>
          </p:cNvSpPr>
          <p:nvPr>
            <p:ph type="sldNum" sz="quarter" idx="5"/>
          </p:nvPr>
        </p:nvSpPr>
        <p:spPr/>
        <p:txBody>
          <a:bodyPr/>
          <a:lstStyle/>
          <a:p>
            <a:fld id="{F82948EA-34E9-41BD-8181-F97CDA1B5A69}" type="slidenum">
              <a:rPr lang="en-GB" smtClean="0"/>
              <a:t>5</a:t>
            </a:fld>
            <a:endParaRPr lang="en-GB"/>
          </a:p>
        </p:txBody>
      </p:sp>
    </p:spTree>
    <p:extLst>
      <p:ext uri="{BB962C8B-B14F-4D97-AF65-F5344CB8AC3E}">
        <p14:creationId xmlns:p14="http://schemas.microsoft.com/office/powerpoint/2010/main" val="281593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FEC4-57FD-FDCD-C7FC-1E9FE3589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30085-6E18-CC88-C94C-E932CEC82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A4249-2F7D-43E9-126E-5DAAF95EAFBF}"/>
              </a:ext>
            </a:extLst>
          </p:cNvPr>
          <p:cNvSpPr>
            <a:spLocks noGrp="1"/>
          </p:cNvSpPr>
          <p:nvPr>
            <p:ph type="body" idx="1"/>
          </p:nvPr>
        </p:nvSpPr>
        <p:spPr/>
        <p:txBody>
          <a:bodyPr/>
          <a:lstStyle/>
          <a:p>
            <a:r>
              <a:rPr lang="en-GB" dirty="0"/>
              <a:t>Key points – </a:t>
            </a:r>
          </a:p>
          <a:p>
            <a:pPr marL="171450" indent="-171450">
              <a:buFont typeface="Arial" panose="020B0604020202020204" pitchFamily="34" charset="0"/>
              <a:buChar char="•"/>
            </a:pPr>
            <a:r>
              <a:rPr lang="en-GB" dirty="0"/>
              <a:t>Robust plan underpinned by directorate-level strategies.</a:t>
            </a:r>
          </a:p>
          <a:p>
            <a:pPr marL="171450" indent="-171450">
              <a:buFont typeface="Arial" panose="020B0604020202020204" pitchFamily="34" charset="0"/>
              <a:buChar char="•"/>
            </a:pPr>
            <a:r>
              <a:rPr lang="en-GB" dirty="0"/>
              <a:t>Actions in place to reduce overheads.</a:t>
            </a:r>
          </a:p>
          <a:p>
            <a:pPr marL="171450" indent="-171450">
              <a:buFont typeface="Arial" panose="020B0604020202020204" pitchFamily="34" charset="0"/>
              <a:buChar char="•"/>
            </a:pPr>
            <a:r>
              <a:rPr lang="en-GB" dirty="0"/>
              <a:t>Main challenge is Budget announcements in the face of lack of funding for social care. </a:t>
            </a:r>
          </a:p>
          <a:p>
            <a:endParaRPr lang="en-GB" dirty="0"/>
          </a:p>
          <a:p>
            <a:endParaRPr lang="en-GB" dirty="0"/>
          </a:p>
        </p:txBody>
      </p:sp>
      <p:sp>
        <p:nvSpPr>
          <p:cNvPr id="4" name="Slide Number Placeholder 3">
            <a:extLst>
              <a:ext uri="{FF2B5EF4-FFF2-40B4-BE49-F238E27FC236}">
                <a16:creationId xmlns:a16="http://schemas.microsoft.com/office/drawing/2014/main" id="{36946D6A-8936-785A-8ED6-D4B32A3D7D78}"/>
              </a:ext>
            </a:extLst>
          </p:cNvPr>
          <p:cNvSpPr>
            <a:spLocks noGrp="1"/>
          </p:cNvSpPr>
          <p:nvPr>
            <p:ph type="sldNum" sz="quarter" idx="5"/>
          </p:nvPr>
        </p:nvSpPr>
        <p:spPr/>
        <p:txBody>
          <a:bodyPr/>
          <a:lstStyle/>
          <a:p>
            <a:fld id="{F82948EA-34E9-41BD-8181-F97CDA1B5A69}" type="slidenum">
              <a:rPr lang="en-GB" smtClean="0"/>
              <a:t>6</a:t>
            </a:fld>
            <a:endParaRPr lang="en-GB"/>
          </a:p>
        </p:txBody>
      </p:sp>
    </p:spTree>
    <p:extLst>
      <p:ext uri="{BB962C8B-B14F-4D97-AF65-F5344CB8AC3E}">
        <p14:creationId xmlns:p14="http://schemas.microsoft.com/office/powerpoint/2010/main" val="85596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Budget challenges. </a:t>
            </a:r>
          </a:p>
        </p:txBody>
      </p:sp>
      <p:sp>
        <p:nvSpPr>
          <p:cNvPr id="4" name="Slide Number Placeholder 3"/>
          <p:cNvSpPr>
            <a:spLocks noGrp="1"/>
          </p:cNvSpPr>
          <p:nvPr>
            <p:ph type="sldNum" sz="quarter" idx="5"/>
          </p:nvPr>
        </p:nvSpPr>
        <p:spPr/>
        <p:txBody>
          <a:bodyPr/>
          <a:lstStyle/>
          <a:p>
            <a:fld id="{F82948EA-34E9-41BD-8181-F97CDA1B5A69}" type="slidenum">
              <a:rPr lang="en-GB" smtClean="0"/>
              <a:t>7</a:t>
            </a:fld>
            <a:endParaRPr lang="en-GB"/>
          </a:p>
        </p:txBody>
      </p:sp>
    </p:spTree>
    <p:extLst>
      <p:ext uri="{BB962C8B-B14F-4D97-AF65-F5344CB8AC3E}">
        <p14:creationId xmlns:p14="http://schemas.microsoft.com/office/powerpoint/2010/main" val="90959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37971-7E15-FB4B-AFE1-BDF41D20F6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DB302-3741-1A44-B29F-E1BDB248D3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https://nasnet-my.sharepoint.com/personal/paul_robinson_nas_org_uk/Documents/AGM%20table.xlsx!Sheet1!R17C14:R30C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oleObject" Target="https://nasnet-my.sharepoint.com/personal/paul_robinson_nas_org_uk/Documents/AGM%20table.xlsx!Sheet1!%5bAGM%20table.xlsx%5dSheet1%20Chart%201"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197429" y="2091191"/>
            <a:ext cx="6553200" cy="1457551"/>
          </a:xfrm>
          <a:prstGeom prst="rect">
            <a:avLst/>
          </a:prstGeom>
        </p:spPr>
        <p:txBody>
          <a:bodyPr/>
          <a:lstStyle/>
          <a:p>
            <a:r>
              <a:rPr lang="en-US" b="1" dirty="0">
                <a:solidFill>
                  <a:schemeClr val="bg1"/>
                </a:solidFill>
                <a:latin typeface="Century Gothic" panose="020B0502020202020204" pitchFamily="34" charset="0"/>
              </a:rPr>
              <a:t>Financial performance</a:t>
            </a:r>
          </a:p>
        </p:txBody>
      </p:sp>
      <p:sp>
        <p:nvSpPr>
          <p:cNvPr id="3" name="Subtitle 2">
            <a:extLst>
              <a:ext uri="{FF2B5EF4-FFF2-40B4-BE49-F238E27FC236}">
                <a16:creationId xmlns:a16="http://schemas.microsoft.com/office/drawing/2014/main" id="{BA76CDF6-574E-9E4C-B476-C9E09EEDD6A5}"/>
              </a:ext>
            </a:extLst>
          </p:cNvPr>
          <p:cNvSpPr>
            <a:spLocks noGrp="1"/>
          </p:cNvSpPr>
          <p:nvPr>
            <p:ph type="subTitle" idx="4294967295"/>
          </p:nvPr>
        </p:nvSpPr>
        <p:spPr>
          <a:xfrm>
            <a:off x="1197429" y="3207872"/>
            <a:ext cx="7954960" cy="2902392"/>
          </a:xfrm>
          <a:prstGeom prst="rect">
            <a:avLst/>
          </a:prstGeom>
        </p:spPr>
        <p:txBody>
          <a:bodyPr lIns="91440" tIns="45720" rIns="91440" bIns="45720" anchor="t"/>
          <a:lstStyle/>
          <a:p>
            <a:pPr marL="0" indent="0">
              <a:buNone/>
            </a:pPr>
            <a:r>
              <a:rPr lang="en-US" dirty="0">
                <a:solidFill>
                  <a:schemeClr val="bg1"/>
                </a:solidFill>
                <a:latin typeface="Century Gothic"/>
              </a:rPr>
              <a:t>A review of the 2024-25 audited accounts</a:t>
            </a:r>
          </a:p>
          <a:p>
            <a:pPr marL="0" indent="0">
              <a:buNone/>
            </a:pPr>
            <a:endParaRPr lang="en-US" sz="2400" dirty="0">
              <a:solidFill>
                <a:schemeClr val="bg1"/>
              </a:solidFill>
              <a:latin typeface="Century Gothic" panose="020B0502020202020204" pitchFamily="34" charset="0"/>
            </a:endParaRPr>
          </a:p>
          <a:p>
            <a:pPr marL="0" indent="0">
              <a:buNone/>
            </a:pPr>
            <a:r>
              <a:rPr lang="en-US" sz="2400" dirty="0">
                <a:solidFill>
                  <a:schemeClr val="bg1"/>
                </a:solidFill>
                <a:latin typeface="Century Gothic" panose="020B0502020202020204" pitchFamily="34" charset="0"/>
              </a:rPr>
              <a:t>Paul Robinson</a:t>
            </a:r>
          </a:p>
          <a:p>
            <a:pPr marL="0" indent="0">
              <a:buNone/>
            </a:pPr>
            <a:r>
              <a:rPr lang="en-US" sz="2400" dirty="0">
                <a:solidFill>
                  <a:schemeClr val="bg1"/>
                </a:solidFill>
                <a:latin typeface="Century Gothic"/>
              </a:rPr>
              <a:t>Acting Chief Operating Officer</a:t>
            </a:r>
            <a:endParaRPr lang="en-US" dirty="0">
              <a:solidFill>
                <a:schemeClr val="bg1"/>
              </a:solidFill>
              <a:latin typeface="Century Gothic" panose="020B0502020202020204" pitchFamily="34" charset="0"/>
            </a:endParaRPr>
          </a:p>
          <a:p>
            <a:pPr marL="0" indent="0">
              <a:buNone/>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0339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75B52BC-CA31-3240-9FD4-7619B20BD31A}"/>
              </a:ext>
            </a:extLst>
          </p:cNvPr>
          <p:cNvSpPr txBox="1">
            <a:spLocks/>
          </p:cNvSpPr>
          <p:nvPr/>
        </p:nvSpPr>
        <p:spPr>
          <a:xfrm>
            <a:off x="642258" y="1375794"/>
            <a:ext cx="9818913" cy="4815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4203BF"/>
              </a:solidFill>
              <a:latin typeface="Century Gothic" panose="020B0502020202020204" pitchFamily="34" charset="0"/>
            </a:endParaRPr>
          </a:p>
        </p:txBody>
      </p:sp>
      <p:sp>
        <p:nvSpPr>
          <p:cNvPr id="8" name="Title 1">
            <a:extLst>
              <a:ext uri="{FF2B5EF4-FFF2-40B4-BE49-F238E27FC236}">
                <a16:creationId xmlns:a16="http://schemas.microsoft.com/office/drawing/2014/main" id="{8245882D-FF13-B964-7CF5-BAD6D24FCB5B}"/>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Financial performance</a:t>
            </a:r>
          </a:p>
        </p:txBody>
      </p:sp>
      <p:sp>
        <p:nvSpPr>
          <p:cNvPr id="10" name="Subtitle 2">
            <a:extLst>
              <a:ext uri="{FF2B5EF4-FFF2-40B4-BE49-F238E27FC236}">
                <a16:creationId xmlns:a16="http://schemas.microsoft.com/office/drawing/2014/main" id="{A14A0BF3-98FD-F00E-C849-092C6F2B3749}"/>
              </a:ext>
            </a:extLst>
          </p:cNvPr>
          <p:cNvSpPr txBox="1">
            <a:spLocks/>
          </p:cNvSpPr>
          <p:nvPr/>
        </p:nvSpPr>
        <p:spPr>
          <a:xfrm>
            <a:off x="642258" y="1464923"/>
            <a:ext cx="11304813" cy="5202181"/>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solidFill>
                  <a:srgbClr val="4203BF"/>
                </a:solidFill>
                <a:latin typeface="Century Gothic"/>
              </a:rPr>
              <a:t>2024-25 showed continued positive progress from prior years. </a:t>
            </a:r>
          </a:p>
          <a:p>
            <a:pPr>
              <a:lnSpc>
                <a:spcPct val="100000"/>
              </a:lnSpc>
            </a:pPr>
            <a:r>
              <a:rPr lang="en-GB" sz="1600" dirty="0">
                <a:solidFill>
                  <a:srgbClr val="4203BF"/>
                </a:solidFill>
                <a:latin typeface="Century Gothic"/>
              </a:rPr>
              <a:t>Total income grew 7.4%, while expenditure increased by 1.3%. As a result, the surplus for the year was £4.5m before pension gains.</a:t>
            </a:r>
          </a:p>
          <a:p>
            <a:pPr>
              <a:lnSpc>
                <a:spcPct val="100000"/>
              </a:lnSpc>
            </a:pPr>
            <a:r>
              <a:rPr lang="en-GB" sz="1600" dirty="0">
                <a:solidFill>
                  <a:srgbClr val="4203BF"/>
                </a:solidFill>
                <a:latin typeface="Century Gothic"/>
              </a:rPr>
              <a:t>The income figure includes two exceptionally large items which cannot be considered as recurring. Adjusting for these items, the underlying operating performance is a surplus of £23k. This compares favourably to a deficit of £752k in the prior year and £3.7m in 2022-23.</a:t>
            </a:r>
          </a:p>
          <a:p>
            <a:pPr>
              <a:lnSpc>
                <a:spcPct val="100000"/>
              </a:lnSpc>
            </a:pPr>
            <a:r>
              <a:rPr lang="en-GB" sz="1600" dirty="0">
                <a:solidFill>
                  <a:srgbClr val="4203BF"/>
                </a:solidFill>
                <a:latin typeface="Century Gothic"/>
              </a:rPr>
              <a:t>Free reserves are £4.7m, down from £6.0m at 31 March 2024. </a:t>
            </a:r>
          </a:p>
          <a:p>
            <a:pPr marL="0" indent="0">
              <a:lnSpc>
                <a:spcPct val="100000"/>
              </a:lnSpc>
              <a:buNone/>
            </a:pPr>
            <a:endParaRPr lang="en-GB" sz="1600" dirty="0">
              <a:solidFill>
                <a:srgbClr val="4203BF"/>
              </a:solidFill>
              <a:latin typeface="Century Gothic"/>
            </a:endParaRPr>
          </a:p>
          <a:p>
            <a:pPr marL="0" indent="0">
              <a:lnSpc>
                <a:spcPct val="100000"/>
              </a:lnSpc>
              <a:buNone/>
            </a:pPr>
            <a:endParaRPr lang="en-US" sz="14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374702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41E32-1E37-AF2D-322C-64C5E91158E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58C7C31-0892-A23A-43F6-2161C481DFD8}"/>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Financial highlights</a:t>
            </a:r>
          </a:p>
        </p:txBody>
      </p:sp>
      <p:sp>
        <p:nvSpPr>
          <p:cNvPr id="7" name="Subtitle 2">
            <a:extLst>
              <a:ext uri="{FF2B5EF4-FFF2-40B4-BE49-F238E27FC236}">
                <a16:creationId xmlns:a16="http://schemas.microsoft.com/office/drawing/2014/main" id="{E0883F3C-541D-BFA4-6DEA-FC8DAEF377E5}"/>
              </a:ext>
            </a:extLst>
          </p:cNvPr>
          <p:cNvSpPr txBox="1">
            <a:spLocks/>
          </p:cNvSpPr>
          <p:nvPr/>
        </p:nvSpPr>
        <p:spPr>
          <a:xfrm>
            <a:off x="642258" y="1375794"/>
            <a:ext cx="9818913" cy="4815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4203BF"/>
              </a:solidFill>
              <a:latin typeface="Century Gothic" panose="020B0502020202020204" pitchFamily="34" charset="0"/>
            </a:endParaRPr>
          </a:p>
        </p:txBody>
      </p:sp>
      <p:sp>
        <p:nvSpPr>
          <p:cNvPr id="2" name="TextBox 1">
            <a:extLst>
              <a:ext uri="{FF2B5EF4-FFF2-40B4-BE49-F238E27FC236}">
                <a16:creationId xmlns:a16="http://schemas.microsoft.com/office/drawing/2014/main" id="{CF0ACF61-E460-0CF8-FE0C-5635EC4785F3}"/>
              </a:ext>
            </a:extLst>
          </p:cNvPr>
          <p:cNvSpPr txBox="1"/>
          <p:nvPr/>
        </p:nvSpPr>
        <p:spPr>
          <a:xfrm>
            <a:off x="435429" y="6310178"/>
            <a:ext cx="10720317" cy="338554"/>
          </a:xfrm>
          <a:prstGeom prst="rect">
            <a:avLst/>
          </a:prstGeom>
          <a:noFill/>
        </p:spPr>
        <p:txBody>
          <a:bodyPr wrap="square" lIns="91440" tIns="45720" rIns="91440" bIns="45720" rtlCol="0" anchor="t">
            <a:spAutoFit/>
          </a:bodyPr>
          <a:lstStyle/>
          <a:p>
            <a:r>
              <a:rPr lang="en-GB" sz="1600" dirty="0">
                <a:solidFill>
                  <a:srgbClr val="4203BF"/>
                </a:solidFill>
                <a:latin typeface="Century Gothic"/>
              </a:rPr>
              <a:t>* NASAT results represent the deficit incurred in the nine months prior to separation on 31 December 2022.</a:t>
            </a:r>
            <a:endParaRPr lang="en-GB" sz="1600">
              <a:solidFill>
                <a:srgbClr val="4203BF"/>
              </a:solidFill>
              <a:latin typeface="Century Gothic"/>
              <a:ea typeface="Calibri"/>
              <a:cs typeface="Calibri"/>
            </a:endParaRPr>
          </a:p>
        </p:txBody>
      </p:sp>
      <p:graphicFrame>
        <p:nvGraphicFramePr>
          <p:cNvPr id="4" name="Object 3">
            <a:extLst>
              <a:ext uri="{FF2B5EF4-FFF2-40B4-BE49-F238E27FC236}">
                <a16:creationId xmlns:a16="http://schemas.microsoft.com/office/drawing/2014/main" id="{A914AD16-7312-739B-F204-48DE5178B923}"/>
              </a:ext>
            </a:extLst>
          </p:cNvPr>
          <p:cNvGraphicFramePr>
            <a:graphicFrameLocks noChangeAspect="1"/>
          </p:cNvGraphicFramePr>
          <p:nvPr/>
        </p:nvGraphicFramePr>
        <p:xfrm>
          <a:off x="353994" y="1781938"/>
          <a:ext cx="6156180" cy="3294011"/>
        </p:xfrm>
        <a:graphic>
          <a:graphicData uri="http://schemas.openxmlformats.org/presentationml/2006/ole">
            <mc:AlternateContent xmlns:mc="http://schemas.openxmlformats.org/markup-compatibility/2006">
              <mc:Choice xmlns:v="urn:schemas-microsoft-com:vml" Requires="v">
                <p:oleObj name="Worksheet" r:id="rId3" imgW="5010090" imgH="2679868" progId="Excel.Sheet.12">
                  <p:link updateAutomatic="1"/>
                </p:oleObj>
              </mc:Choice>
              <mc:Fallback>
                <p:oleObj name="Worksheet" r:id="rId3" imgW="5010090" imgH="2679868" progId="Excel.Sheet.12">
                  <p:link updateAutomatic="1"/>
                  <p:pic>
                    <p:nvPicPr>
                      <p:cNvPr id="4" name="Object 3">
                        <a:extLst>
                          <a:ext uri="{FF2B5EF4-FFF2-40B4-BE49-F238E27FC236}">
                            <a16:creationId xmlns:a16="http://schemas.microsoft.com/office/drawing/2014/main" id="{A914AD16-7312-739B-F204-48DE5178B923}"/>
                          </a:ext>
                        </a:extLst>
                      </p:cNvPr>
                      <p:cNvPicPr/>
                      <p:nvPr/>
                    </p:nvPicPr>
                    <p:blipFill>
                      <a:blip r:embed="rId4"/>
                      <a:stretch>
                        <a:fillRect/>
                      </a:stretch>
                    </p:blipFill>
                    <p:spPr>
                      <a:xfrm>
                        <a:off x="353994" y="1781938"/>
                        <a:ext cx="6156180" cy="329401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CBC1390-C4A4-7199-E0E8-F30227AA255B}"/>
              </a:ext>
            </a:extLst>
          </p:cNvPr>
          <p:cNvGraphicFramePr>
            <a:graphicFrameLocks noChangeAspect="1"/>
          </p:cNvGraphicFramePr>
          <p:nvPr/>
        </p:nvGraphicFramePr>
        <p:xfrm>
          <a:off x="6605119" y="1781938"/>
          <a:ext cx="5575461" cy="3303536"/>
        </p:xfrm>
        <a:graphic>
          <a:graphicData uri="http://schemas.openxmlformats.org/presentationml/2006/ole">
            <mc:AlternateContent xmlns:mc="http://schemas.openxmlformats.org/markup-compatibility/2006">
              <mc:Choice xmlns:v="urn:schemas-microsoft-com:vml" Requires="v">
                <p:oleObj name="Worksheet" r:id="rId5" imgW="4581342" imgH="2752659" progId="Excel.Sheet.12">
                  <p:link updateAutomatic="1"/>
                </p:oleObj>
              </mc:Choice>
              <mc:Fallback>
                <p:oleObj name="Worksheet" r:id="rId5" imgW="4581342" imgH="2752659" progId="Excel.Sheet.12">
                  <p:link updateAutomatic="1"/>
                  <p:pic>
                    <p:nvPicPr>
                      <p:cNvPr id="3" name="Object 2">
                        <a:extLst>
                          <a:ext uri="{FF2B5EF4-FFF2-40B4-BE49-F238E27FC236}">
                            <a16:creationId xmlns:a16="http://schemas.microsoft.com/office/drawing/2014/main" id="{2CBC1390-C4A4-7199-E0E8-F30227AA255B}"/>
                          </a:ext>
                        </a:extLst>
                      </p:cNvPr>
                      <p:cNvPicPr/>
                      <p:nvPr/>
                    </p:nvPicPr>
                    <p:blipFill>
                      <a:blip r:embed="rId6"/>
                      <a:stretch>
                        <a:fillRect/>
                      </a:stretch>
                    </p:blipFill>
                    <p:spPr>
                      <a:xfrm>
                        <a:off x="6605119" y="1781938"/>
                        <a:ext cx="5575461" cy="3303536"/>
                      </a:xfrm>
                      <a:prstGeom prst="rect">
                        <a:avLst/>
                      </a:prstGeom>
                    </p:spPr>
                  </p:pic>
                </p:oleObj>
              </mc:Fallback>
            </mc:AlternateContent>
          </a:graphicData>
        </a:graphic>
      </p:graphicFrame>
    </p:spTree>
    <p:extLst>
      <p:ext uri="{BB962C8B-B14F-4D97-AF65-F5344CB8AC3E}">
        <p14:creationId xmlns:p14="http://schemas.microsoft.com/office/powerpoint/2010/main" val="1878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442233" y="612096"/>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Cash and reserves</a:t>
            </a:r>
          </a:p>
        </p:txBody>
      </p:sp>
      <p:sp>
        <p:nvSpPr>
          <p:cNvPr id="7" name="Subtitle 2">
            <a:extLst>
              <a:ext uri="{FF2B5EF4-FFF2-40B4-BE49-F238E27FC236}">
                <a16:creationId xmlns:a16="http://schemas.microsoft.com/office/drawing/2014/main" id="{C75B52BC-CA31-3240-9FD4-7619B20BD31A}"/>
              </a:ext>
            </a:extLst>
          </p:cNvPr>
          <p:cNvSpPr txBox="1">
            <a:spLocks/>
          </p:cNvSpPr>
          <p:nvPr/>
        </p:nvSpPr>
        <p:spPr>
          <a:xfrm>
            <a:off x="642258" y="1626848"/>
            <a:ext cx="9818913" cy="413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4203BF"/>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D37AC9B6-181D-436C-9E99-462CA71AC6D7}"/>
              </a:ext>
            </a:extLst>
          </p:cNvPr>
          <p:cNvGraphicFramePr>
            <a:graphicFrameLocks noGrp="1"/>
          </p:cNvGraphicFramePr>
          <p:nvPr>
            <p:extLst>
              <p:ext uri="{D42A27DB-BD31-4B8C-83A1-F6EECF244321}">
                <p14:modId xmlns:p14="http://schemas.microsoft.com/office/powerpoint/2010/main" val="2666201719"/>
              </p:ext>
            </p:extLst>
          </p:nvPr>
        </p:nvGraphicFramePr>
        <p:xfrm>
          <a:off x="600075" y="2168666"/>
          <a:ext cx="6233996" cy="3358515"/>
        </p:xfrm>
        <a:graphic>
          <a:graphicData uri="http://schemas.openxmlformats.org/drawingml/2006/table">
            <a:tbl>
              <a:tblPr/>
              <a:tblGrid>
                <a:gridCol w="1953332">
                  <a:extLst>
                    <a:ext uri="{9D8B030D-6E8A-4147-A177-3AD203B41FA5}">
                      <a16:colId xmlns:a16="http://schemas.microsoft.com/office/drawing/2014/main" val="2172206845"/>
                    </a:ext>
                  </a:extLst>
                </a:gridCol>
                <a:gridCol w="1405070">
                  <a:extLst>
                    <a:ext uri="{9D8B030D-6E8A-4147-A177-3AD203B41FA5}">
                      <a16:colId xmlns:a16="http://schemas.microsoft.com/office/drawing/2014/main" val="2510990630"/>
                    </a:ext>
                  </a:extLst>
                </a:gridCol>
                <a:gridCol w="993140">
                  <a:extLst>
                    <a:ext uri="{9D8B030D-6E8A-4147-A177-3AD203B41FA5}">
                      <a16:colId xmlns:a16="http://schemas.microsoft.com/office/drawing/2014/main" val="4107165905"/>
                    </a:ext>
                  </a:extLst>
                </a:gridCol>
                <a:gridCol w="993140">
                  <a:extLst>
                    <a:ext uri="{9D8B030D-6E8A-4147-A177-3AD203B41FA5}">
                      <a16:colId xmlns:a16="http://schemas.microsoft.com/office/drawing/2014/main" val="3186954866"/>
                    </a:ext>
                  </a:extLst>
                </a:gridCol>
                <a:gridCol w="889314">
                  <a:extLst>
                    <a:ext uri="{9D8B030D-6E8A-4147-A177-3AD203B41FA5}">
                      <a16:colId xmlns:a16="http://schemas.microsoft.com/office/drawing/2014/main" val="2737423211"/>
                    </a:ext>
                  </a:extLst>
                </a:gridCol>
              </a:tblGrid>
              <a:tr h="285494">
                <a:tc>
                  <a:txBody>
                    <a:bodyPr/>
                    <a:lstStyle/>
                    <a:p>
                      <a:pPr algn="l" fontAlgn="b"/>
                      <a:r>
                        <a:rPr lang="en-GB" sz="2400" b="0" i="0" u="none" strike="noStrike" dirty="0">
                          <a:solidFill>
                            <a:srgbClr val="4203BF"/>
                          </a:solidFill>
                          <a:effectLst/>
                          <a:latin typeface="Century Gothic" panose="020B0502020202020204" pitchFamily="34" charset="0"/>
                        </a:rPr>
                        <a:t>£m</a:t>
                      </a: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r>
                        <a:rPr lang="en-GB" sz="2400" b="0" i="0" u="none" strike="noStrike" dirty="0">
                          <a:solidFill>
                            <a:srgbClr val="4203BF"/>
                          </a:solidFill>
                          <a:effectLst/>
                          <a:latin typeface="Century Gothic" panose="020B0502020202020204" pitchFamily="34" charset="0"/>
                        </a:rPr>
                        <a:t>24/25</a:t>
                      </a:r>
                    </a:p>
                  </a:txBody>
                  <a:tcPr marL="9525" marR="9525" marT="9525" marB="0" anchor="b">
                    <a:lnL>
                      <a:noFill/>
                    </a:lnL>
                    <a:lnR>
                      <a:noFill/>
                    </a:lnR>
                    <a:lnT>
                      <a:noFill/>
                    </a:lnT>
                    <a:lnB>
                      <a:noFill/>
                    </a:lnB>
                  </a:tcPr>
                </a:tc>
                <a:tc>
                  <a:txBody>
                    <a:bodyPr/>
                    <a:lstStyle/>
                    <a:p>
                      <a:pPr algn="ctr" fontAlgn="b"/>
                      <a:r>
                        <a:rPr lang="en-GB" sz="2400" b="0" i="0" u="none" strike="noStrike" dirty="0">
                          <a:solidFill>
                            <a:srgbClr val="4203BF"/>
                          </a:solidFill>
                          <a:effectLst/>
                          <a:latin typeface="Century Gothic" panose="020B0502020202020204" pitchFamily="34" charset="0"/>
                        </a:rPr>
                        <a:t>23/24</a:t>
                      </a:r>
                    </a:p>
                  </a:txBody>
                  <a:tcPr marL="9525" marR="9525" marT="9525" marB="0" anchor="b">
                    <a:lnL>
                      <a:noFill/>
                    </a:lnL>
                    <a:lnR>
                      <a:noFill/>
                    </a:lnR>
                    <a:lnT>
                      <a:noFill/>
                    </a:lnT>
                    <a:lnB>
                      <a:noFill/>
                    </a:lnB>
                  </a:tcPr>
                </a:tc>
                <a:tc>
                  <a:txBody>
                    <a:bodyPr/>
                    <a:lstStyle/>
                    <a:p>
                      <a:pPr algn="ctr" fontAlgn="b"/>
                      <a:r>
                        <a:rPr lang="en-GB" sz="2400" b="0" i="0" u="none" strike="noStrike" dirty="0">
                          <a:solidFill>
                            <a:srgbClr val="4203BF"/>
                          </a:solidFill>
                          <a:effectLst/>
                          <a:latin typeface="Century Gothic" panose="020B0502020202020204" pitchFamily="34" charset="0"/>
                        </a:rPr>
                        <a:t>22/23</a:t>
                      </a:r>
                    </a:p>
                  </a:txBody>
                  <a:tcPr marL="9525" marR="9525" marT="9525" marB="0" anchor="b">
                    <a:lnL>
                      <a:noFill/>
                    </a:lnL>
                    <a:lnR>
                      <a:noFill/>
                    </a:lnR>
                    <a:lnT>
                      <a:noFill/>
                    </a:lnT>
                    <a:lnB>
                      <a:noFill/>
                    </a:lnB>
                  </a:tcPr>
                </a:tc>
                <a:extLst>
                  <a:ext uri="{0D108BD9-81ED-4DB2-BD59-A6C34878D82A}">
                    <a16:rowId xmlns:a16="http://schemas.microsoft.com/office/drawing/2014/main" val="3730936468"/>
                  </a:ext>
                </a:extLst>
              </a:tr>
              <a:tr h="285494">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r>
                        <a:rPr lang="en-GB" sz="2400" b="0" i="0" u="none" strike="noStrike" dirty="0">
                          <a:solidFill>
                            <a:srgbClr val="4203BF"/>
                          </a:solidFill>
                          <a:effectLst/>
                          <a:latin typeface="Century Gothic" panose="020B0502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130319447"/>
                  </a:ext>
                </a:extLst>
              </a:tr>
              <a:tr h="285494">
                <a:tc gridSpan="2">
                  <a:txBody>
                    <a:bodyPr/>
                    <a:lstStyle/>
                    <a:p>
                      <a:pPr algn="l" fontAlgn="b"/>
                      <a:r>
                        <a:rPr lang="en-GB" sz="2400" b="0" i="0" u="none" strike="noStrike" dirty="0">
                          <a:solidFill>
                            <a:srgbClr val="4203BF"/>
                          </a:solidFill>
                          <a:effectLst/>
                          <a:latin typeface="Century Gothic" panose="020B0502020202020204" pitchFamily="34" charset="0"/>
                        </a:rPr>
                        <a:t>Cash position*</a:t>
                      </a:r>
                    </a:p>
                  </a:txBody>
                  <a:tcPr marL="9525" marR="9525" marT="9525" marB="0" anchor="b">
                    <a:lnL>
                      <a:noFill/>
                    </a:lnL>
                    <a:lnR>
                      <a:noFill/>
                    </a:lnR>
                    <a:lnT>
                      <a:noFill/>
                    </a:lnT>
                    <a:lnB>
                      <a:noFill/>
                    </a:lnB>
                  </a:tcPr>
                </a:tc>
                <a:tc hMerge="1">
                  <a:txBody>
                    <a:bodyPr/>
                    <a:lstStyle/>
                    <a:p>
                      <a:endParaRPr lang="en-GB"/>
                    </a:p>
                  </a:txBody>
                  <a:tcPr/>
                </a:tc>
                <a:tc>
                  <a:txBody>
                    <a:bodyPr/>
                    <a:lstStyle/>
                    <a:p>
                      <a:pPr algn="r" fontAlgn="b"/>
                      <a:r>
                        <a:rPr lang="en-GB" sz="2400" b="0" i="0" u="none" strike="noStrike" dirty="0">
                          <a:solidFill>
                            <a:srgbClr val="4203BF"/>
                          </a:solidFill>
                          <a:effectLst/>
                          <a:latin typeface="Century Gothic" panose="020B0502020202020204" pitchFamily="34" charset="0"/>
                        </a:rPr>
                        <a:t>11.7</a:t>
                      </a:r>
                    </a:p>
                  </a:txBody>
                  <a:tcPr marL="9525" marR="9525" marT="9525" marB="0" anchor="b">
                    <a:lnL>
                      <a:noFill/>
                    </a:lnL>
                    <a:lnR>
                      <a:noFill/>
                    </a:lnR>
                    <a:lnT>
                      <a:noFill/>
                    </a:lnT>
                    <a:lnB>
                      <a:noFill/>
                    </a:lnB>
                  </a:tcPr>
                </a:tc>
                <a:tc>
                  <a:txBody>
                    <a:bodyPr/>
                    <a:lstStyle/>
                    <a:p>
                      <a:pPr algn="r" fontAlgn="b"/>
                      <a:r>
                        <a:rPr lang="en-GB" sz="2400" b="0" i="0" u="none" strike="noStrike" dirty="0">
                          <a:solidFill>
                            <a:srgbClr val="4203BF"/>
                          </a:solidFill>
                          <a:effectLst/>
                          <a:latin typeface="Century Gothic" panose="020B0502020202020204" pitchFamily="34" charset="0"/>
                        </a:rPr>
                        <a:t>13.9</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2400" b="0" i="0" u="none" strike="noStrike" dirty="0">
                          <a:solidFill>
                            <a:srgbClr val="4203BF"/>
                          </a:solidFill>
                          <a:effectLst/>
                          <a:latin typeface="Century Gothic" panose="020B0502020202020204" pitchFamily="34" charset="0"/>
                        </a:rPr>
                        <a:t>        17.3</a:t>
                      </a:r>
                    </a:p>
                  </a:txBody>
                  <a:tcPr marL="9525" marR="9525" marT="9525" marB="0" anchor="b">
                    <a:lnL>
                      <a:noFill/>
                    </a:lnL>
                    <a:lnR>
                      <a:noFill/>
                    </a:lnR>
                    <a:lnT>
                      <a:noFill/>
                    </a:lnT>
                    <a:lnB>
                      <a:noFill/>
                    </a:lnB>
                  </a:tcPr>
                </a:tc>
                <a:extLst>
                  <a:ext uri="{0D108BD9-81ED-4DB2-BD59-A6C34878D82A}">
                    <a16:rowId xmlns:a16="http://schemas.microsoft.com/office/drawing/2014/main" val="3667476474"/>
                  </a:ext>
                </a:extLst>
              </a:tr>
              <a:tr h="285494">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25109321"/>
                  </a:ext>
                </a:extLst>
              </a:tr>
              <a:tr h="563741">
                <a:tc gridSpan="2">
                  <a:txBody>
                    <a:bodyPr/>
                    <a:lstStyle/>
                    <a:p>
                      <a:pPr algn="l" fontAlgn="b"/>
                      <a:r>
                        <a:rPr lang="en-GB" sz="2400" b="0" i="0" u="none" strike="noStrike" dirty="0">
                          <a:solidFill>
                            <a:srgbClr val="4203BF"/>
                          </a:solidFill>
                          <a:effectLst/>
                          <a:latin typeface="Century Gothic" panose="020B0502020202020204" pitchFamily="34" charset="0"/>
                        </a:rPr>
                        <a:t>Free reserves*</a:t>
                      </a:r>
                    </a:p>
                  </a:txBody>
                  <a:tcPr marL="9525" marR="9525" marT="9525" marB="0" anchor="b">
                    <a:lnL>
                      <a:noFill/>
                    </a:lnL>
                    <a:lnR>
                      <a:noFill/>
                    </a:lnR>
                    <a:lnT>
                      <a:noFill/>
                    </a:lnT>
                    <a:lnB>
                      <a:noFill/>
                    </a:lnB>
                  </a:tcPr>
                </a:tc>
                <a:tc hMerge="1">
                  <a:txBody>
                    <a:bodyPr/>
                    <a:lstStyle/>
                    <a:p>
                      <a:endParaRPr lang="en-GB"/>
                    </a:p>
                  </a:txBody>
                  <a:tcPr/>
                </a:tc>
                <a:tc>
                  <a:txBody>
                    <a:bodyPr/>
                    <a:lstStyle/>
                    <a:p>
                      <a:pPr algn="r" fontAlgn="b"/>
                      <a:r>
                        <a:rPr lang="en-GB" sz="2400" b="0" i="0" u="none" strike="noStrike" dirty="0">
                          <a:solidFill>
                            <a:srgbClr val="4203BF"/>
                          </a:solidFill>
                          <a:effectLst/>
                          <a:latin typeface="Century Gothic" panose="020B0502020202020204" pitchFamily="34" charset="0"/>
                        </a:rPr>
                        <a:t>4.7</a:t>
                      </a:r>
                    </a:p>
                  </a:txBody>
                  <a:tcPr marL="9525" marR="9525" marT="9525" marB="0" anchor="b">
                    <a:lnL>
                      <a:noFill/>
                    </a:lnL>
                    <a:lnR>
                      <a:noFill/>
                    </a:lnR>
                    <a:lnT>
                      <a:noFill/>
                    </a:lnT>
                    <a:lnB>
                      <a:noFill/>
                    </a:lnB>
                  </a:tcPr>
                </a:tc>
                <a:tc>
                  <a:txBody>
                    <a:bodyPr/>
                    <a:lstStyle/>
                    <a:p>
                      <a:pPr algn="r" fontAlgn="b"/>
                      <a:r>
                        <a:rPr lang="en-GB" sz="2400" b="0" i="0" u="none" strike="noStrike" dirty="0">
                          <a:solidFill>
                            <a:srgbClr val="4203BF"/>
                          </a:solidFill>
                          <a:effectLst/>
                          <a:latin typeface="Century Gothic" panose="020B0502020202020204" pitchFamily="34" charset="0"/>
                        </a:rPr>
                        <a:t>6.0</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2400" b="0" i="0" u="none" strike="noStrike" dirty="0">
                          <a:solidFill>
                            <a:srgbClr val="4203BF"/>
                          </a:solidFill>
                          <a:effectLst/>
                          <a:latin typeface="Century Gothic" panose="020B0502020202020204" pitchFamily="34" charset="0"/>
                        </a:rPr>
                        <a:t>          7.2</a:t>
                      </a:r>
                    </a:p>
                  </a:txBody>
                  <a:tcPr marL="9525" marR="9525" marT="9525" marB="0" anchor="b">
                    <a:lnL>
                      <a:noFill/>
                    </a:lnL>
                    <a:lnR>
                      <a:noFill/>
                    </a:lnR>
                    <a:lnT>
                      <a:noFill/>
                    </a:lnT>
                    <a:lnB>
                      <a:noFill/>
                    </a:lnB>
                  </a:tcPr>
                </a:tc>
                <a:extLst>
                  <a:ext uri="{0D108BD9-81ED-4DB2-BD59-A6C34878D82A}">
                    <a16:rowId xmlns:a16="http://schemas.microsoft.com/office/drawing/2014/main" val="1037123377"/>
                  </a:ext>
                </a:extLst>
              </a:tr>
              <a:tr h="285494">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77286514"/>
                  </a:ext>
                </a:extLst>
              </a:tr>
              <a:tr h="285494">
                <a:tc gridSpan="2">
                  <a:txBody>
                    <a:bodyPr/>
                    <a:lstStyle/>
                    <a:p>
                      <a:pPr algn="l"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hMerge="1">
                  <a:txBody>
                    <a:bodyPr/>
                    <a:lstStyle/>
                    <a:p>
                      <a:endParaRPr lang="en-GB"/>
                    </a:p>
                  </a:txBody>
                  <a:tcPr/>
                </a:tc>
                <a:tc>
                  <a:txBody>
                    <a:bodyPr/>
                    <a:lstStyle/>
                    <a:p>
                      <a:pPr algn="r"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r"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r" fontAlgn="b"/>
                      <a:endParaRPr lang="en-GB" sz="2400" b="0" i="0" u="none" strike="noStrike" dirty="0">
                        <a:solidFill>
                          <a:srgbClr val="4203BF"/>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84560894"/>
                  </a:ext>
                </a:extLst>
              </a:tr>
            </a:tbl>
          </a:graphicData>
        </a:graphic>
      </p:graphicFrame>
      <p:sp>
        <p:nvSpPr>
          <p:cNvPr id="3" name="TextBox 2">
            <a:extLst>
              <a:ext uri="{FF2B5EF4-FFF2-40B4-BE49-F238E27FC236}">
                <a16:creationId xmlns:a16="http://schemas.microsoft.com/office/drawing/2014/main" id="{ED8C7EF6-532B-49D2-9B7A-0C905F65158A}"/>
              </a:ext>
            </a:extLst>
          </p:cNvPr>
          <p:cNvSpPr txBox="1"/>
          <p:nvPr/>
        </p:nvSpPr>
        <p:spPr>
          <a:xfrm flipH="1">
            <a:off x="318607" y="6334601"/>
            <a:ext cx="7633981" cy="338554"/>
          </a:xfrm>
          <a:prstGeom prst="rect">
            <a:avLst/>
          </a:prstGeom>
          <a:noFill/>
        </p:spPr>
        <p:txBody>
          <a:bodyPr wrap="square" lIns="91440" tIns="45720" rIns="91440" bIns="45720" rtlCol="0" anchor="t">
            <a:spAutoFit/>
          </a:bodyPr>
          <a:lstStyle/>
          <a:p>
            <a:r>
              <a:rPr lang="en-GB" sz="1600" dirty="0">
                <a:solidFill>
                  <a:srgbClr val="4203BF"/>
                </a:solidFill>
                <a:latin typeface="Century Gothic"/>
              </a:rPr>
              <a:t>* Excludes NAS Academy Trust for 22/23</a:t>
            </a:r>
            <a:endParaRPr lang="en-GB" sz="1600">
              <a:latin typeface="Century Gothic"/>
              <a:ea typeface="Calibri"/>
              <a:cs typeface="Calibri"/>
            </a:endParaRPr>
          </a:p>
        </p:txBody>
      </p:sp>
      <p:sp>
        <p:nvSpPr>
          <p:cNvPr id="5" name="TextBox 4">
            <a:extLst>
              <a:ext uri="{FF2B5EF4-FFF2-40B4-BE49-F238E27FC236}">
                <a16:creationId xmlns:a16="http://schemas.microsoft.com/office/drawing/2014/main" id="{057ADB36-4D62-4324-A702-F0D7E0472F8C}"/>
              </a:ext>
            </a:extLst>
          </p:cNvPr>
          <p:cNvSpPr txBox="1"/>
          <p:nvPr/>
        </p:nvSpPr>
        <p:spPr>
          <a:xfrm>
            <a:off x="7077851" y="1884380"/>
            <a:ext cx="5117023" cy="427809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solidFill>
                  <a:srgbClr val="4203BF"/>
                </a:solidFill>
                <a:latin typeface="Century Gothic"/>
              </a:rPr>
              <a:t>The decrease in cash is due to the combined effect of the payments of £0.9m to the Brent pension fund, coupled with investment in fixed assets.</a:t>
            </a:r>
            <a:endParaRPr lang="en-GB" sz="1600" dirty="0">
              <a:solidFill>
                <a:srgbClr val="4203BF"/>
              </a:solidFill>
              <a:latin typeface="Century Gothic"/>
              <a:ea typeface="Calibri"/>
              <a:cs typeface="Calibri"/>
            </a:endParaRPr>
          </a:p>
          <a:p>
            <a:pPr marL="285750" indent="-285750">
              <a:buFont typeface="Arial" panose="020B0604020202020204" pitchFamily="34" charset="0"/>
              <a:buChar char="•"/>
            </a:pPr>
            <a:r>
              <a:rPr lang="en-GB" sz="1600" dirty="0">
                <a:solidFill>
                  <a:srgbClr val="4203BF"/>
                </a:solidFill>
                <a:latin typeface="Century Gothic"/>
              </a:rPr>
              <a:t>The £2.7m legacy is in the form of an interest in two investment trusts.</a:t>
            </a:r>
            <a:endParaRPr lang="en-GB" sz="1600" dirty="0">
              <a:solidFill>
                <a:srgbClr val="4203BF"/>
              </a:solidFill>
              <a:latin typeface="Century Gothic"/>
              <a:ea typeface="Calibri"/>
              <a:cs typeface="Calibri"/>
            </a:endParaRPr>
          </a:p>
          <a:p>
            <a:pPr marL="285750" indent="-285750">
              <a:buFont typeface="Arial" panose="020B0604020202020204" pitchFamily="34" charset="0"/>
              <a:buChar char="•"/>
            </a:pPr>
            <a:r>
              <a:rPr lang="en-GB" sz="1600" dirty="0">
                <a:solidFill>
                  <a:srgbClr val="4203BF"/>
                </a:solidFill>
                <a:latin typeface="Century Gothic"/>
              </a:rPr>
              <a:t>The £1.7m donation represents the payment by the donor of the construction costs of a new day centre.</a:t>
            </a:r>
            <a:endParaRPr lang="en-GB" sz="1600" dirty="0">
              <a:solidFill>
                <a:srgbClr val="4203BF"/>
              </a:solidFill>
              <a:latin typeface="Century Gothic"/>
              <a:ea typeface="Calibri"/>
              <a:cs typeface="Calibri"/>
            </a:endParaRPr>
          </a:p>
          <a:p>
            <a:pPr marL="285750" indent="-285750">
              <a:buFont typeface="Arial" panose="020B0604020202020204" pitchFamily="34" charset="0"/>
              <a:buChar char="•"/>
            </a:pPr>
            <a:r>
              <a:rPr lang="en-GB" sz="1600" dirty="0">
                <a:solidFill>
                  <a:srgbClr val="4203BF"/>
                </a:solidFill>
                <a:latin typeface="Century Gothic"/>
              </a:rPr>
              <a:t>As neither of these are cash, the positive impact on income and surplus is not reflected in the cash balance.</a:t>
            </a:r>
            <a:endParaRPr lang="en-GB" sz="1600" dirty="0">
              <a:solidFill>
                <a:srgbClr val="4203BF"/>
              </a:solidFill>
              <a:latin typeface="Century Gothic"/>
              <a:ea typeface="Calibri"/>
              <a:cs typeface="Calibri"/>
            </a:endParaRPr>
          </a:p>
          <a:p>
            <a:pPr marL="285750" indent="-285750">
              <a:buFont typeface="Arial" panose="020B0604020202020204" pitchFamily="34" charset="0"/>
              <a:buChar char="•"/>
            </a:pPr>
            <a:r>
              <a:rPr lang="en-GB" sz="1600" dirty="0">
                <a:solidFill>
                  <a:srgbClr val="4203BF"/>
                </a:solidFill>
                <a:latin typeface="Century Gothic"/>
              </a:rPr>
              <a:t>This trend is not expected to continue. As has been seen, operational performance is improving, and the elimination of the pension deficit is expected to reduce or eliminate future payments.  </a:t>
            </a:r>
            <a:endParaRPr lang="en-GB" sz="1600" dirty="0">
              <a:solidFill>
                <a:srgbClr val="4203BF"/>
              </a:solidFill>
              <a:latin typeface="Century Gothic"/>
              <a:ea typeface="Calibri"/>
              <a:cs typeface="Calibri"/>
            </a:endParaRPr>
          </a:p>
        </p:txBody>
      </p:sp>
    </p:spTree>
    <p:extLst>
      <p:ext uri="{BB962C8B-B14F-4D97-AF65-F5344CB8AC3E}">
        <p14:creationId xmlns:p14="http://schemas.microsoft.com/office/powerpoint/2010/main" val="387060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432708" y="597582"/>
            <a:ext cx="6553200" cy="640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Looking forward</a:t>
            </a:r>
          </a:p>
        </p:txBody>
      </p:sp>
      <p:sp>
        <p:nvSpPr>
          <p:cNvPr id="7" name="Subtitle 2">
            <a:extLst>
              <a:ext uri="{FF2B5EF4-FFF2-40B4-BE49-F238E27FC236}">
                <a16:creationId xmlns:a16="http://schemas.microsoft.com/office/drawing/2014/main" id="{C75B52BC-CA31-3240-9FD4-7619B20BD31A}"/>
              </a:ext>
            </a:extLst>
          </p:cNvPr>
          <p:cNvSpPr txBox="1">
            <a:spLocks/>
          </p:cNvSpPr>
          <p:nvPr/>
        </p:nvSpPr>
        <p:spPr>
          <a:xfrm>
            <a:off x="435836" y="1428751"/>
            <a:ext cx="10494235" cy="5388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solidFill>
                  <a:srgbClr val="4203BF"/>
                </a:solidFill>
                <a:latin typeface="Century Gothic"/>
              </a:rPr>
              <a:t>The charity has a robust three-year plan to deliver increased financial stability, based on the strategic objectives of the various directorates.</a:t>
            </a:r>
          </a:p>
          <a:p>
            <a:pPr marL="0" indent="0">
              <a:lnSpc>
                <a:spcPct val="100000"/>
              </a:lnSpc>
              <a:buNone/>
            </a:pPr>
            <a:r>
              <a:rPr lang="en-US" sz="1600" dirty="0">
                <a:solidFill>
                  <a:srgbClr val="4203BF"/>
                </a:solidFill>
                <a:latin typeface="Century Gothic"/>
              </a:rPr>
              <a:t>Income constraints:</a:t>
            </a:r>
          </a:p>
          <a:p>
            <a:pPr lvl="1">
              <a:lnSpc>
                <a:spcPct val="100000"/>
              </a:lnSpc>
            </a:pPr>
            <a:r>
              <a:rPr lang="en-GB" sz="1600" dirty="0">
                <a:solidFill>
                  <a:srgbClr val="4203BF"/>
                </a:solidFill>
                <a:latin typeface="Century Gothic"/>
              </a:rPr>
              <a:t>Funders – primarily local authorities who have cash constraints and limited budgets.</a:t>
            </a:r>
          </a:p>
          <a:p>
            <a:pPr lvl="1">
              <a:lnSpc>
                <a:spcPct val="100000"/>
              </a:lnSpc>
            </a:pPr>
            <a:r>
              <a:rPr lang="en-GB" sz="1600" dirty="0">
                <a:solidFill>
                  <a:srgbClr val="4203BF"/>
                </a:solidFill>
                <a:latin typeface="Century Gothic"/>
              </a:rPr>
              <a:t>Negotiating fee uplifts in line with cost inflation remains a constant challenge.</a:t>
            </a:r>
          </a:p>
          <a:p>
            <a:pPr marL="0" indent="0">
              <a:lnSpc>
                <a:spcPct val="100000"/>
              </a:lnSpc>
              <a:buNone/>
            </a:pPr>
            <a:r>
              <a:rPr lang="en-US" sz="1600" dirty="0">
                <a:solidFill>
                  <a:srgbClr val="4203BF"/>
                </a:solidFill>
                <a:latin typeface="Century Gothic"/>
              </a:rPr>
              <a:t>Our costs have been </a:t>
            </a:r>
            <a:r>
              <a:rPr lang="en-US" sz="1600" dirty="0" err="1">
                <a:solidFill>
                  <a:srgbClr val="4203BF"/>
                </a:solidFill>
                <a:latin typeface="Century Gothic"/>
              </a:rPr>
              <a:t>stabilising</a:t>
            </a:r>
            <a:r>
              <a:rPr lang="en-US" sz="1600" dirty="0">
                <a:solidFill>
                  <a:srgbClr val="4203BF"/>
                </a:solidFill>
                <a:latin typeface="Century Gothic"/>
              </a:rPr>
              <a:t>:</a:t>
            </a:r>
            <a:endParaRPr lang="en-GB" sz="1600" dirty="0">
              <a:solidFill>
                <a:srgbClr val="4203BF"/>
              </a:solidFill>
              <a:latin typeface="Century Gothic"/>
            </a:endParaRPr>
          </a:p>
          <a:p>
            <a:pPr lvl="1">
              <a:lnSpc>
                <a:spcPct val="100000"/>
              </a:lnSpc>
            </a:pPr>
            <a:r>
              <a:rPr lang="en-GB" sz="1600" dirty="0">
                <a:solidFill>
                  <a:srgbClr val="4203BF"/>
                </a:solidFill>
                <a:latin typeface="Century Gothic"/>
              </a:rPr>
              <a:t>Staffing levels have become more aligned to the needs of the charity.</a:t>
            </a:r>
          </a:p>
          <a:p>
            <a:pPr lvl="1">
              <a:lnSpc>
                <a:spcPct val="100000"/>
              </a:lnSpc>
            </a:pPr>
            <a:r>
              <a:rPr lang="en-GB" sz="1600" dirty="0">
                <a:solidFill>
                  <a:srgbClr val="4203BF"/>
                </a:solidFill>
                <a:latin typeface="Century Gothic"/>
              </a:rPr>
              <a:t>Support costs are still considered to be high but plans are in place to reduce them through investment in technology.</a:t>
            </a:r>
          </a:p>
          <a:p>
            <a:pPr lvl="1">
              <a:lnSpc>
                <a:spcPct val="100000"/>
              </a:lnSpc>
            </a:pPr>
            <a:r>
              <a:rPr lang="en-GB" sz="1600" dirty="0">
                <a:solidFill>
                  <a:srgbClr val="4203BF"/>
                </a:solidFill>
                <a:latin typeface="Century Gothic"/>
              </a:rPr>
              <a:t>Inflation has been lower than in the past few years; however, further increases in NI which have not been ruled out by the Chancellor will lead to the need to increase fees further. </a:t>
            </a:r>
            <a:endParaRPr lang="en-US" sz="1600" dirty="0">
              <a:solidFill>
                <a:srgbClr val="4203BF"/>
              </a:solidFill>
              <a:latin typeface="Century Gothic"/>
            </a:endParaRPr>
          </a:p>
        </p:txBody>
      </p:sp>
    </p:spTree>
    <p:extLst>
      <p:ext uri="{BB962C8B-B14F-4D97-AF65-F5344CB8AC3E}">
        <p14:creationId xmlns:p14="http://schemas.microsoft.com/office/powerpoint/2010/main" val="167336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FC8DD-2C7F-6CFF-96CA-5ADD7D08604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8B1491C-3E97-6764-8DFA-D29EBACF8614}"/>
              </a:ext>
            </a:extLst>
          </p:cNvPr>
          <p:cNvSpPr txBox="1">
            <a:spLocks/>
          </p:cNvSpPr>
          <p:nvPr/>
        </p:nvSpPr>
        <p:spPr>
          <a:xfrm>
            <a:off x="432708" y="559482"/>
            <a:ext cx="6553200" cy="640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Looking forward</a:t>
            </a:r>
          </a:p>
        </p:txBody>
      </p:sp>
      <p:sp>
        <p:nvSpPr>
          <p:cNvPr id="7" name="Subtitle 2">
            <a:extLst>
              <a:ext uri="{FF2B5EF4-FFF2-40B4-BE49-F238E27FC236}">
                <a16:creationId xmlns:a16="http://schemas.microsoft.com/office/drawing/2014/main" id="{B37B811B-4ABD-BB63-2A6C-B2AEE8FE156C}"/>
              </a:ext>
            </a:extLst>
          </p:cNvPr>
          <p:cNvSpPr txBox="1">
            <a:spLocks/>
          </p:cNvSpPr>
          <p:nvPr/>
        </p:nvSpPr>
        <p:spPr>
          <a:xfrm>
            <a:off x="435836" y="1428751"/>
            <a:ext cx="10494235" cy="5388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dirty="0">
                <a:solidFill>
                  <a:srgbClr val="4203BF"/>
                </a:solidFill>
                <a:latin typeface="Century Gothic"/>
              </a:rPr>
              <a:t>Capital requirements:</a:t>
            </a:r>
            <a:endParaRPr lang="en-US" sz="1600" dirty="0">
              <a:solidFill>
                <a:srgbClr val="4203BF"/>
              </a:solidFill>
              <a:latin typeface="Century Gothic"/>
            </a:endParaRPr>
          </a:p>
          <a:p>
            <a:pPr lvl="1">
              <a:lnSpc>
                <a:spcPct val="100000"/>
              </a:lnSpc>
            </a:pPr>
            <a:r>
              <a:rPr lang="en-GB" sz="1600" dirty="0">
                <a:solidFill>
                  <a:srgbClr val="4203BF"/>
                </a:solidFill>
                <a:latin typeface="Century Gothic"/>
              </a:rPr>
              <a:t>Robert Ogden School requires redeveloping. </a:t>
            </a:r>
          </a:p>
          <a:p>
            <a:pPr lvl="1">
              <a:lnSpc>
                <a:spcPct val="100000"/>
              </a:lnSpc>
            </a:pPr>
            <a:r>
              <a:rPr lang="en-GB" sz="1600" dirty="0">
                <a:solidFill>
                  <a:srgbClr val="4203BF"/>
                </a:solidFill>
                <a:latin typeface="Century Gothic"/>
              </a:rPr>
              <a:t>We will also continue to invest in infrastructure in general and technology where it can drive efficiency. </a:t>
            </a:r>
          </a:p>
          <a:p>
            <a:pPr marL="0" indent="0">
              <a:lnSpc>
                <a:spcPct val="100000"/>
              </a:lnSpc>
              <a:buNone/>
            </a:pPr>
            <a:r>
              <a:rPr lang="en-US" sz="1600" dirty="0">
                <a:solidFill>
                  <a:srgbClr val="4203BF"/>
                </a:solidFill>
                <a:latin typeface="Century Gothic"/>
              </a:rPr>
              <a:t>Specific actions we are taking:</a:t>
            </a:r>
            <a:endParaRPr lang="en-GB" sz="1600" dirty="0">
              <a:solidFill>
                <a:srgbClr val="4203BF"/>
              </a:solidFill>
              <a:latin typeface="Century Gothic"/>
            </a:endParaRPr>
          </a:p>
          <a:p>
            <a:pPr lvl="1">
              <a:lnSpc>
                <a:spcPct val="100000"/>
              </a:lnSpc>
            </a:pPr>
            <a:r>
              <a:rPr lang="en-GB" sz="1600" dirty="0">
                <a:solidFill>
                  <a:srgbClr val="4203BF"/>
                </a:solidFill>
                <a:latin typeface="Century Gothic"/>
              </a:rPr>
              <a:t>National Programmes investment – significant development of brand and contact databases to increase charitable income continues.</a:t>
            </a:r>
          </a:p>
          <a:p>
            <a:pPr lvl="1">
              <a:lnSpc>
                <a:spcPct val="100000"/>
              </a:lnSpc>
            </a:pPr>
            <a:r>
              <a:rPr lang="en-GB" sz="1600" dirty="0">
                <a:solidFill>
                  <a:srgbClr val="4203BF"/>
                </a:solidFill>
                <a:latin typeface="Century Gothic"/>
              </a:rPr>
              <a:t>Adult Services strategy has been revised to focus more on optimising cost than driving growth, while delivering safe, high quality and effective service to the people we support.</a:t>
            </a:r>
          </a:p>
          <a:p>
            <a:pPr lvl="1">
              <a:lnSpc>
                <a:spcPct val="100000"/>
              </a:lnSpc>
            </a:pPr>
            <a:r>
              <a:rPr lang="en-GB" sz="1600" dirty="0">
                <a:solidFill>
                  <a:srgbClr val="4203BF"/>
                </a:solidFill>
                <a:latin typeface="Century Gothic"/>
              </a:rPr>
              <a:t>Support functions are being consolidated into a single Corporate Services Directorate to drive efficiency. Admin staff are being reduced through the implementation of more integrated, modern technology. </a:t>
            </a:r>
          </a:p>
          <a:p>
            <a:pPr lvl="1">
              <a:lnSpc>
                <a:spcPct val="100000"/>
              </a:lnSpc>
            </a:pPr>
            <a:r>
              <a:rPr lang="en-GB" sz="1600" dirty="0">
                <a:solidFill>
                  <a:srgbClr val="4203BF"/>
                </a:solidFill>
                <a:latin typeface="Century Gothic"/>
              </a:rPr>
              <a:t>Active management of the property portfolio including disposal of surplus assets </a:t>
            </a:r>
            <a:endParaRPr lang="en-GB" sz="1600" strike="sngStrike" dirty="0">
              <a:solidFill>
                <a:srgbClr val="4203BF"/>
              </a:solidFill>
              <a:latin typeface="Century Gothic"/>
            </a:endParaRPr>
          </a:p>
          <a:p>
            <a:pPr lvl="1">
              <a:lnSpc>
                <a:spcPct val="100000"/>
              </a:lnSpc>
            </a:pPr>
            <a:r>
              <a:rPr lang="en-GB" sz="1600" dirty="0">
                <a:solidFill>
                  <a:srgbClr val="4203BF"/>
                </a:solidFill>
                <a:latin typeface="Century Gothic"/>
              </a:rPr>
              <a:t>Investment in our people through market-based pay awards and development of a People Strategy. </a:t>
            </a:r>
            <a:endParaRPr lang="en-US" sz="1600" dirty="0">
              <a:solidFill>
                <a:srgbClr val="4203BF"/>
              </a:solidFill>
              <a:latin typeface="Century Gothic"/>
            </a:endParaRPr>
          </a:p>
        </p:txBody>
      </p:sp>
    </p:spTree>
    <p:extLst>
      <p:ext uri="{BB962C8B-B14F-4D97-AF65-F5344CB8AC3E}">
        <p14:creationId xmlns:p14="http://schemas.microsoft.com/office/powerpoint/2010/main" val="189290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203BF"/>
                </a:solidFill>
                <a:latin typeface="Century Gothic" panose="020B0502020202020204" pitchFamily="34" charset="0"/>
              </a:rPr>
              <a:t>Summary</a:t>
            </a:r>
          </a:p>
        </p:txBody>
      </p:sp>
      <p:sp>
        <p:nvSpPr>
          <p:cNvPr id="7" name="Subtitle 2">
            <a:extLst>
              <a:ext uri="{FF2B5EF4-FFF2-40B4-BE49-F238E27FC236}">
                <a16:creationId xmlns:a16="http://schemas.microsoft.com/office/drawing/2014/main" id="{C75B52BC-CA31-3240-9FD4-7619B20BD31A}"/>
              </a:ext>
            </a:extLst>
          </p:cNvPr>
          <p:cNvSpPr txBox="1">
            <a:spLocks/>
          </p:cNvSpPr>
          <p:nvPr/>
        </p:nvSpPr>
        <p:spPr>
          <a:xfrm>
            <a:off x="642258" y="1626848"/>
            <a:ext cx="11390538" cy="52317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solidFill>
                  <a:srgbClr val="4203BF"/>
                </a:solidFill>
                <a:latin typeface="Century Gothic"/>
              </a:rPr>
              <a:t>24/25 saw a return to profitability. </a:t>
            </a:r>
          </a:p>
          <a:p>
            <a:pPr>
              <a:lnSpc>
                <a:spcPct val="100000"/>
              </a:lnSpc>
            </a:pPr>
            <a:r>
              <a:rPr lang="en-GB" sz="1600" dirty="0">
                <a:solidFill>
                  <a:srgbClr val="4203BF"/>
                </a:solidFill>
                <a:latin typeface="Century Gothic"/>
              </a:rPr>
              <a:t>Despite the levels of reported surplus and the improvement in operating results, there is continued pressure on services in the light of increased external cost pressure and funders’ challenges in meeting the required fee levels. </a:t>
            </a:r>
          </a:p>
          <a:p>
            <a:pPr>
              <a:lnSpc>
                <a:spcPct val="100000"/>
              </a:lnSpc>
            </a:pPr>
            <a:r>
              <a:rPr lang="en-GB" sz="1600" dirty="0">
                <a:solidFill>
                  <a:srgbClr val="4203BF"/>
                </a:solidFill>
                <a:latin typeface="Century Gothic"/>
              </a:rPr>
              <a:t>Cash remains strong, as does the balance sheet overall.</a:t>
            </a:r>
          </a:p>
          <a:p>
            <a:pPr>
              <a:lnSpc>
                <a:spcPct val="100000"/>
              </a:lnSpc>
            </a:pPr>
            <a:r>
              <a:rPr lang="en-GB" sz="1600" dirty="0">
                <a:solidFill>
                  <a:srgbClr val="4203BF"/>
                </a:solidFill>
                <a:latin typeface="Century Gothic"/>
              </a:rPr>
              <a:t>The elimination of the pension liability reduces the risk to </a:t>
            </a:r>
            <a:br>
              <a:rPr lang="en-GB" sz="1600" dirty="0">
                <a:latin typeface="Century Gothic" panose="020B0502020202020204" pitchFamily="34" charset="0"/>
              </a:rPr>
            </a:br>
            <a:r>
              <a:rPr lang="en-GB" sz="1600" dirty="0">
                <a:solidFill>
                  <a:srgbClr val="4203BF"/>
                </a:solidFill>
                <a:latin typeface="Century Gothic"/>
              </a:rPr>
              <a:t>long-term availability.</a:t>
            </a:r>
          </a:p>
          <a:p>
            <a:pPr>
              <a:lnSpc>
                <a:spcPct val="100000"/>
              </a:lnSpc>
            </a:pPr>
            <a:r>
              <a:rPr lang="en-GB" sz="1600" dirty="0">
                <a:solidFill>
                  <a:srgbClr val="4203BF"/>
                </a:solidFill>
                <a:latin typeface="Century Gothic"/>
              </a:rPr>
              <a:t>Our charity needs to continue to focus on cost efficiency and managing the portfolio of services to ensure adequate contribution to cover a reasonable level of central support costs. </a:t>
            </a:r>
            <a:endParaRPr lang="en-US" sz="1600" dirty="0">
              <a:solidFill>
                <a:srgbClr val="4203BF"/>
              </a:solidFill>
              <a:latin typeface="Century Gothic"/>
            </a:endParaRPr>
          </a:p>
        </p:txBody>
      </p:sp>
    </p:spTree>
    <p:extLst>
      <p:ext uri="{BB962C8B-B14F-4D97-AF65-F5344CB8AC3E}">
        <p14:creationId xmlns:p14="http://schemas.microsoft.com/office/powerpoint/2010/main" val="189812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ate xmlns="d938a40e-0371-441e-a2c4-dd7fa13d0f40" xsi:nil="true"/>
    <Number xmlns="d938a40e-0371-441e-a2c4-dd7fa13d0f40" xsi:nil="true"/>
    <lcf76f155ced4ddcb4097134ff3c332f xmlns="d938a40e-0371-441e-a2c4-dd7fa13d0f40">
      <Terms xmlns="http://schemas.microsoft.com/office/infopath/2007/PartnerControls"/>
    </lcf76f155ced4ddcb4097134ff3c332f>
    <TaxCatchAll xmlns="bd0a3594-5893-482c-98aa-cdfc1b2893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E9566EF2A7A14A882AE478641152A2" ma:contentTypeVersion="24" ma:contentTypeDescription="Create a new document." ma:contentTypeScope="" ma:versionID="515f26fe67b967dafe723ee34898483b">
  <xsd:schema xmlns:xsd="http://www.w3.org/2001/XMLSchema" xmlns:xs="http://www.w3.org/2001/XMLSchema" xmlns:p="http://schemas.microsoft.com/office/2006/metadata/properties" xmlns:ns1="http://schemas.microsoft.com/sharepoint/v3" xmlns:ns2="d938a40e-0371-441e-a2c4-dd7fa13d0f40" xmlns:ns3="bd0a3594-5893-482c-98aa-cdfc1b289344" targetNamespace="http://schemas.microsoft.com/office/2006/metadata/properties" ma:root="true" ma:fieldsID="fe6c6747b3aa874eb040e272c551f775" ns1:_="" ns2:_="" ns3:_="">
    <xsd:import namespace="http://schemas.microsoft.com/sharepoint/v3"/>
    <xsd:import namespace="d938a40e-0371-441e-a2c4-dd7fa13d0f40"/>
    <xsd:import namespace="bd0a3594-5893-482c-98aa-cdfc1b2893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Date" minOccurs="0"/>
                <xsd:element ref="ns2:Numbe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8a40e-0371-441e-a2c4-dd7fa13d0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Date" ma:index="22" nillable="true" ma:displayName="Date" ma:format="DateOnly" ma:internalName="Date">
      <xsd:simpleType>
        <xsd:restriction base="dms:DateTime"/>
      </xsd:simpleType>
    </xsd:element>
    <xsd:element name="Number" ma:index="23" nillable="true" ma:displayName="Number" ma:format="Dropdown" ma:internalName="Number" ma:percentage="FALSE">
      <xsd:simpleType>
        <xsd:restriction base="dms:Number"/>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f54e030-4697-47ce-ac81-04e7ed3ddc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0a3594-5893-482c-98aa-cdfc1b2893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94d9860-b1b3-4cd2-a7e1-1f596c52cefe}" ma:internalName="TaxCatchAll" ma:showField="CatchAllData" ma:web="bd0a3594-5893-482c-98aa-cdfc1b289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A4924-D839-4136-A186-8A2E0F99F3D9}">
  <ds:schemaRefs>
    <ds:schemaRef ds:uri="http://purl.org/dc/elements/1.1/"/>
    <ds:schemaRef ds:uri="bd0a3594-5893-482c-98aa-cdfc1b289344"/>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d938a40e-0371-441e-a2c4-dd7fa13d0f40"/>
  </ds:schemaRefs>
</ds:datastoreItem>
</file>

<file path=customXml/itemProps2.xml><?xml version="1.0" encoding="utf-8"?>
<ds:datastoreItem xmlns:ds="http://schemas.openxmlformats.org/officeDocument/2006/customXml" ds:itemID="{7105E7D7-58B6-402F-A0BF-FC7E859DB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38a40e-0371-441e-a2c4-dd7fa13d0f40"/>
    <ds:schemaRef ds:uri="bd0a3594-5893-482c-98aa-cdfc1b2893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47722-564B-464A-A145-9AE4E601B1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4154</TotalTime>
  <Words>936</Words>
  <Application>Microsoft Office PowerPoint</Application>
  <PresentationFormat>Widescreen</PresentationFormat>
  <Paragraphs>77</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Financial performance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of your presentation here</dc:title>
  <dc:creator>Lisa Jo Robinson</dc:creator>
  <cp:lastModifiedBy>Nicola Rattray</cp:lastModifiedBy>
  <cp:revision>135</cp:revision>
  <dcterms:created xsi:type="dcterms:W3CDTF">2018-09-21T15:04:16Z</dcterms:created>
  <dcterms:modified xsi:type="dcterms:W3CDTF">2025-11-18T17:00:42Z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0x010100EEE9566EF2A7A14A882AE478641152A2</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TaxKeyword">
    <vt:lpwstr/>
  </property>
  <property fmtid="{D5CDD505-2E9C-101B-9397-08002B2CF9AE}" pid="7" name="ComplianceAssetId">
    <vt:lpwstr/>
  </property>
  <property fmtid="{D5CDD505-2E9C-101B-9397-08002B2CF9AE}" pid="8" name="d5bb333394e44c6e9e3deb311025e7ec">
    <vt:lpwstr/>
  </property>
  <property fmtid="{D5CDD505-2E9C-101B-9397-08002B2CF9AE}" pid="9" name="Location1">
    <vt:lpwstr/>
  </property>
  <property fmtid="{D5CDD505-2E9C-101B-9397-08002B2CF9AE}" pid="10" name="Type_x0020_of_x0020_Document">
    <vt:lpwstr/>
  </property>
  <property fmtid="{D5CDD505-2E9C-101B-9397-08002B2CF9AE}" pid="11" name="TaxCatchAll">
    <vt:lpwstr/>
  </property>
  <property fmtid="{D5CDD505-2E9C-101B-9397-08002B2CF9AE}" pid="12" name="o8305b31184f4fa1991cf2b17dd9ea48">
    <vt:lpwstr/>
  </property>
  <property fmtid="{D5CDD505-2E9C-101B-9397-08002B2CF9AE}" pid="13" name="Departmemt">
    <vt:lpwstr/>
  </property>
  <property fmtid="{D5CDD505-2E9C-101B-9397-08002B2CF9AE}" pid="14" name="People">
    <vt:lpwstr/>
  </property>
  <property fmtid="{D5CDD505-2E9C-101B-9397-08002B2CF9AE}" pid="15" name="o66e851665aa4665b9d5bfbbc8f8fc95">
    <vt:lpwstr/>
  </property>
  <property fmtid="{D5CDD505-2E9C-101B-9397-08002B2CF9AE}" pid="16" name="f08650817bd14bc19146ca48f08fa875">
    <vt:lpwstr/>
  </property>
  <property fmtid="{D5CDD505-2E9C-101B-9397-08002B2CF9AE}" pid="17" name="Type of Document">
    <vt:lpwstr/>
  </property>
  <property fmtid="{D5CDD505-2E9C-101B-9397-08002B2CF9AE}" pid="18" name="MediaServiceImageTags">
    <vt:lpwstr/>
  </property>
</Properties>
</file>