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Lst>
  <p:notesMasterIdLst>
    <p:notesMasterId r:id="rId21"/>
  </p:notesMasterIdLst>
  <p:sldIdLst>
    <p:sldId id="281" r:id="rId5"/>
    <p:sldId id="256" r:id="rId6"/>
    <p:sldId id="279" r:id="rId7"/>
    <p:sldId id="261" r:id="rId8"/>
    <p:sldId id="280" r:id="rId9"/>
    <p:sldId id="278" r:id="rId10"/>
    <p:sldId id="272" r:id="rId11"/>
    <p:sldId id="273" r:id="rId12"/>
    <p:sldId id="274" r:id="rId13"/>
    <p:sldId id="275" r:id="rId14"/>
    <p:sldId id="268" r:id="rId15"/>
    <p:sldId id="276" r:id="rId16"/>
    <p:sldId id="277" r:id="rId17"/>
    <p:sldId id="269" r:id="rId18"/>
    <p:sldId id="266" r:id="rId19"/>
    <p:sldId id="26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87144E-4102-EDE5-6385-791111E096AC}" name="Hayley Parker" initials="HP" userId="S::hayley.parker@nas.org.uk::f197730b-1625-4488-b7db-3ae9e40a887c" providerId="AD"/>
  <p188:author id="{36EB8295-A2FB-4C33-6965-7F4094A2AC23}" name="Zara Shillito" initials="ZS" userId="S::zara.shillito@nas.org.uk::3dff02aa-267f-48eb-bb33-4bb79cc994a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uzanne Westbury" initials="SW" lastIdx="11" clrIdx="0">
    <p:extLst>
      <p:ext uri="{19B8F6BF-5375-455C-9EA6-DF929625EA0E}">
        <p15:presenceInfo xmlns:p15="http://schemas.microsoft.com/office/powerpoint/2012/main" userId="S::suzanne.westbury@nas.org.uk::dec76fa2-b3d2-45d0-91ca-4d9403d8ba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203BF"/>
    <a:srgbClr val="8714B1"/>
    <a:srgbClr val="F6ED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38E9E8-3DFE-F75C-2297-5DF9FD64E6CA}" v="58" dt="2025-11-18T16:22:56.1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zanne Westbury" userId="dec76fa2-b3d2-45d0-91ca-4d9403d8ba43" providerId="ADAL" clId="{9E4D4005-962A-416C-B11E-88825DAA89A6}"/>
    <pc:docChg chg="addSld modSld">
      <pc:chgData name="Suzanne Westbury" userId="dec76fa2-b3d2-45d0-91ca-4d9403d8ba43" providerId="ADAL" clId="{9E4D4005-962A-416C-B11E-88825DAA89A6}" dt="2025-11-10T14:26:49.353" v="668" actId="20577"/>
      <pc:docMkLst>
        <pc:docMk/>
      </pc:docMkLst>
      <pc:sldChg chg="modNotesTx">
        <pc:chgData name="Suzanne Westbury" userId="dec76fa2-b3d2-45d0-91ca-4d9403d8ba43" providerId="ADAL" clId="{9E4D4005-962A-416C-B11E-88825DAA89A6}" dt="2025-11-10T13:56:32.327" v="506" actId="20577"/>
        <pc:sldMkLst>
          <pc:docMk/>
          <pc:sldMk cId="4207472015" sldId="261"/>
        </pc:sldMkLst>
      </pc:sldChg>
      <pc:sldChg chg="modSp mod modNotesTx">
        <pc:chgData name="Suzanne Westbury" userId="dec76fa2-b3d2-45d0-91ca-4d9403d8ba43" providerId="ADAL" clId="{9E4D4005-962A-416C-B11E-88825DAA89A6}" dt="2025-11-10T14:12:43.513" v="647" actId="20577"/>
        <pc:sldMkLst>
          <pc:docMk/>
          <pc:sldMk cId="2512498318" sldId="265"/>
        </pc:sldMkLst>
        <pc:spChg chg="mod">
          <ac:chgData name="Suzanne Westbury" userId="dec76fa2-b3d2-45d0-91ca-4d9403d8ba43" providerId="ADAL" clId="{9E4D4005-962A-416C-B11E-88825DAA89A6}" dt="2025-11-10T14:11:59.584" v="602" actId="20577"/>
          <ac:spMkLst>
            <pc:docMk/>
            <pc:sldMk cId="2512498318" sldId="265"/>
            <ac:spMk id="12" creationId="{B0C425B0-38F6-417C-A4E5-D213336EF6C6}"/>
          </ac:spMkLst>
        </pc:spChg>
      </pc:sldChg>
      <pc:sldChg chg="modNotesTx">
        <pc:chgData name="Suzanne Westbury" userId="dec76fa2-b3d2-45d0-91ca-4d9403d8ba43" providerId="ADAL" clId="{9E4D4005-962A-416C-B11E-88825DAA89A6}" dt="2025-10-23T10:01:36.660" v="488" actId="20577"/>
        <pc:sldMkLst>
          <pc:docMk/>
          <pc:sldMk cId="3858943836" sldId="266"/>
        </pc:sldMkLst>
      </pc:sldChg>
      <pc:sldChg chg="modNotesTx">
        <pc:chgData name="Suzanne Westbury" userId="dec76fa2-b3d2-45d0-91ca-4d9403d8ba43" providerId="ADAL" clId="{9E4D4005-962A-416C-B11E-88825DAA89A6}" dt="2025-10-23T09:52:17.596" v="213" actId="20577"/>
        <pc:sldMkLst>
          <pc:docMk/>
          <pc:sldMk cId="4181393118" sldId="268"/>
        </pc:sldMkLst>
      </pc:sldChg>
      <pc:sldChg chg="modNotesTx">
        <pc:chgData name="Suzanne Westbury" userId="dec76fa2-b3d2-45d0-91ca-4d9403d8ba43" providerId="ADAL" clId="{9E4D4005-962A-416C-B11E-88825DAA89A6}" dt="2025-11-10T14:04:11.857" v="538" actId="6549"/>
        <pc:sldMkLst>
          <pc:docMk/>
          <pc:sldMk cId="3732715721" sldId="269"/>
        </pc:sldMkLst>
      </pc:sldChg>
      <pc:sldChg chg="modNotesTx">
        <pc:chgData name="Suzanne Westbury" userId="dec76fa2-b3d2-45d0-91ca-4d9403d8ba43" providerId="ADAL" clId="{9E4D4005-962A-416C-B11E-88825DAA89A6}" dt="2025-10-23T09:44:57.751" v="150" actId="2711"/>
        <pc:sldMkLst>
          <pc:docMk/>
          <pc:sldMk cId="4231505068" sldId="272"/>
        </pc:sldMkLst>
      </pc:sldChg>
      <pc:sldChg chg="modNotesTx">
        <pc:chgData name="Suzanne Westbury" userId="dec76fa2-b3d2-45d0-91ca-4d9403d8ba43" providerId="ADAL" clId="{9E4D4005-962A-416C-B11E-88825DAA89A6}" dt="2025-10-23T09:59:56.035" v="480" actId="20577"/>
        <pc:sldMkLst>
          <pc:docMk/>
          <pc:sldMk cId="518538890" sldId="273"/>
        </pc:sldMkLst>
      </pc:sldChg>
      <pc:sldChg chg="modNotesTx">
        <pc:chgData name="Suzanne Westbury" userId="dec76fa2-b3d2-45d0-91ca-4d9403d8ba43" providerId="ADAL" clId="{9E4D4005-962A-416C-B11E-88825DAA89A6}" dt="2025-10-23T09:49:56.093" v="197" actId="20577"/>
        <pc:sldMkLst>
          <pc:docMk/>
          <pc:sldMk cId="666662143" sldId="274"/>
        </pc:sldMkLst>
      </pc:sldChg>
      <pc:sldChg chg="modNotesTx">
        <pc:chgData name="Suzanne Westbury" userId="dec76fa2-b3d2-45d0-91ca-4d9403d8ba43" providerId="ADAL" clId="{9E4D4005-962A-416C-B11E-88825DAA89A6}" dt="2025-10-23T09:51:12.396" v="206" actId="20577"/>
        <pc:sldMkLst>
          <pc:docMk/>
          <pc:sldMk cId="2717908275" sldId="275"/>
        </pc:sldMkLst>
      </pc:sldChg>
      <pc:sldChg chg="modSp mod">
        <pc:chgData name="Suzanne Westbury" userId="dec76fa2-b3d2-45d0-91ca-4d9403d8ba43" providerId="ADAL" clId="{9E4D4005-962A-416C-B11E-88825DAA89A6}" dt="2025-11-10T14:00:35.892" v="507" actId="20577"/>
        <pc:sldMkLst>
          <pc:docMk/>
          <pc:sldMk cId="98524163" sldId="276"/>
        </pc:sldMkLst>
        <pc:spChg chg="mod">
          <ac:chgData name="Suzanne Westbury" userId="dec76fa2-b3d2-45d0-91ca-4d9403d8ba43" providerId="ADAL" clId="{9E4D4005-962A-416C-B11E-88825DAA89A6}" dt="2025-11-10T14:00:35.892" v="507" actId="20577"/>
          <ac:spMkLst>
            <pc:docMk/>
            <pc:sldMk cId="98524163" sldId="276"/>
            <ac:spMk id="5" creationId="{EBB5C80B-FB14-76B8-1903-A1C823F2F75E}"/>
          </ac:spMkLst>
        </pc:spChg>
      </pc:sldChg>
      <pc:sldChg chg="modSp mod modNotesTx">
        <pc:chgData name="Suzanne Westbury" userId="dec76fa2-b3d2-45d0-91ca-4d9403d8ba43" providerId="ADAL" clId="{9E4D4005-962A-416C-B11E-88825DAA89A6}" dt="2025-11-10T14:02:11.016" v="537" actId="20577"/>
        <pc:sldMkLst>
          <pc:docMk/>
          <pc:sldMk cId="2262051555" sldId="277"/>
        </pc:sldMkLst>
        <pc:spChg chg="mod">
          <ac:chgData name="Suzanne Westbury" userId="dec76fa2-b3d2-45d0-91ca-4d9403d8ba43" providerId="ADAL" clId="{9E4D4005-962A-416C-B11E-88825DAA89A6}" dt="2025-11-10T14:01:18.858" v="510" actId="20577"/>
          <ac:spMkLst>
            <pc:docMk/>
            <pc:sldMk cId="2262051555" sldId="277"/>
            <ac:spMk id="5" creationId="{3EBC629E-80A2-CF77-3252-9A729938D45B}"/>
          </ac:spMkLst>
        </pc:spChg>
      </pc:sldChg>
      <pc:sldChg chg="modSp add mod modCm modNotesTx">
        <pc:chgData name="Suzanne Westbury" userId="dec76fa2-b3d2-45d0-91ca-4d9403d8ba43" providerId="ADAL" clId="{9E4D4005-962A-416C-B11E-88825DAA89A6}" dt="2025-11-10T14:26:49.353" v="668" actId="20577"/>
        <pc:sldMkLst>
          <pc:docMk/>
          <pc:sldMk cId="3065306243" sldId="278"/>
        </pc:sldMkLst>
        <pc:spChg chg="mod">
          <ac:chgData name="Suzanne Westbury" userId="dec76fa2-b3d2-45d0-91ca-4d9403d8ba43" providerId="ADAL" clId="{9E4D4005-962A-416C-B11E-88825DAA89A6}" dt="2025-11-10T14:26:49.353" v="668" actId="20577"/>
          <ac:spMkLst>
            <pc:docMk/>
            <pc:sldMk cId="3065306243" sldId="278"/>
            <ac:spMk id="3" creationId="{165DAB1D-FB54-9E2F-01EC-FBD44FE4A9C9}"/>
          </ac:spMkLst>
        </pc:spChg>
      </pc:sldChg>
    </pc:docChg>
  </pc:docChgLst>
  <pc:docChgLst>
    <pc:chgData name="Mel Merritt" userId="S::mel.merritt@nas.org.uk::0b4fe356-233d-4298-a40e-0c41f602e709" providerId="AD" clId="Web-{65D3C23C-B64A-64F6-6EF8-A16A0B047602}"/>
    <pc:docChg chg="modSld">
      <pc:chgData name="Mel Merritt" userId="S::mel.merritt@nas.org.uk::0b4fe356-233d-4298-a40e-0c41f602e709" providerId="AD" clId="Web-{65D3C23C-B64A-64F6-6EF8-A16A0B047602}" dt="2025-10-30T17:13:51.698" v="56" actId="20577"/>
      <pc:docMkLst>
        <pc:docMk/>
      </pc:docMkLst>
      <pc:sldChg chg="modSp">
        <pc:chgData name="Mel Merritt" userId="S::mel.merritt@nas.org.uk::0b4fe356-233d-4298-a40e-0c41f602e709" providerId="AD" clId="Web-{65D3C23C-B64A-64F6-6EF8-A16A0B047602}" dt="2025-10-30T17:13:51.698" v="56" actId="20577"/>
        <pc:sldMkLst>
          <pc:docMk/>
          <pc:sldMk cId="2262051555" sldId="277"/>
        </pc:sldMkLst>
        <pc:spChg chg="mod">
          <ac:chgData name="Mel Merritt" userId="S::mel.merritt@nas.org.uk::0b4fe356-233d-4298-a40e-0c41f602e709" providerId="AD" clId="Web-{65D3C23C-B64A-64F6-6EF8-A16A0B047602}" dt="2025-10-30T17:13:51.698" v="56" actId="20577"/>
          <ac:spMkLst>
            <pc:docMk/>
            <pc:sldMk cId="2262051555" sldId="277"/>
            <ac:spMk id="5" creationId="{3EBC629E-80A2-CF77-3252-9A729938D45B}"/>
          </ac:spMkLst>
        </pc:spChg>
      </pc:sldChg>
    </pc:docChg>
  </pc:docChgLst>
  <pc:docChgLst>
    <pc:chgData name="Zara Shillito" userId="S::zara.shillito@nas.org.uk::3dff02aa-267f-48eb-bb33-4bb79cc994ab" providerId="AD" clId="Web-{0E517A54-2772-7F34-BBD0-8C62659B8E7F}"/>
    <pc:docChg chg="mod modSld">
      <pc:chgData name="Zara Shillito" userId="S::zara.shillito@nas.org.uk::3dff02aa-267f-48eb-bb33-4bb79cc994ab" providerId="AD" clId="Web-{0E517A54-2772-7F34-BBD0-8C62659B8E7F}" dt="2025-11-04T13:03:28.199" v="4"/>
      <pc:docMkLst>
        <pc:docMk/>
      </pc:docMkLst>
      <pc:sldChg chg="modNotes">
        <pc:chgData name="Zara Shillito" userId="S::zara.shillito@nas.org.uk::3dff02aa-267f-48eb-bb33-4bb79cc994ab" providerId="AD" clId="Web-{0E517A54-2772-7F34-BBD0-8C62659B8E7F}" dt="2025-11-04T13:02:58.620" v="3"/>
        <pc:sldMkLst>
          <pc:docMk/>
          <pc:sldMk cId="2703390732" sldId="256"/>
        </pc:sldMkLst>
      </pc:sldChg>
      <pc:sldChg chg="modNotes">
        <pc:chgData name="Zara Shillito" userId="S::zara.shillito@nas.org.uk::3dff02aa-267f-48eb-bb33-4bb79cc994ab" providerId="AD" clId="Web-{0E517A54-2772-7F34-BBD0-8C62659B8E7F}" dt="2025-11-04T13:03:28.199" v="4"/>
        <pc:sldMkLst>
          <pc:docMk/>
          <pc:sldMk cId="4207472015" sldId="261"/>
        </pc:sldMkLst>
      </pc:sldChg>
    </pc:docChg>
  </pc:docChgLst>
  <pc:docChgLst>
    <pc:chgData name="Zara Shillito" userId="S::zara.shillito@nas.org.uk::3dff02aa-267f-48eb-bb33-4bb79cc994ab" providerId="AD" clId="Web-{F9DB3D62-88FA-2436-F07A-C8E000505301}"/>
    <pc:docChg chg="modSld">
      <pc:chgData name="Zara Shillito" userId="S::zara.shillito@nas.org.uk::3dff02aa-267f-48eb-bb33-4bb79cc994ab" providerId="AD" clId="Web-{F9DB3D62-88FA-2436-F07A-C8E000505301}" dt="2025-11-19T10:24:31.680" v="12"/>
      <pc:docMkLst>
        <pc:docMk/>
      </pc:docMkLst>
      <pc:sldChg chg="modNotes">
        <pc:chgData name="Zara Shillito" userId="S::zara.shillito@nas.org.uk::3dff02aa-267f-48eb-bb33-4bb79cc994ab" providerId="AD" clId="Web-{F9DB3D62-88FA-2436-F07A-C8E000505301}" dt="2025-11-19T10:24:31.680" v="12"/>
        <pc:sldMkLst>
          <pc:docMk/>
          <pc:sldMk cId="694817589" sldId="281"/>
        </pc:sldMkLst>
      </pc:sldChg>
    </pc:docChg>
  </pc:docChgLst>
  <pc:docChgLst>
    <pc:chgData name="Hayley Parker" userId="S::hayley.parker@nas.org.uk::f197730b-1625-4488-b7db-3ae9e40a887c" providerId="AD" clId="Web-{9D9C0DC8-7B1B-27F5-6F27-67317C2B2E91}"/>
    <pc:docChg chg="mod">
      <pc:chgData name="Hayley Parker" userId="S::hayley.parker@nas.org.uk::f197730b-1625-4488-b7db-3ae9e40a887c" providerId="AD" clId="Web-{9D9C0DC8-7B1B-27F5-6F27-67317C2B2E91}" dt="2025-10-28T14:52:39.142" v="0"/>
      <pc:docMkLst>
        <pc:docMk/>
      </pc:docMkLst>
    </pc:docChg>
  </pc:docChgLst>
  <pc:docChgLst>
    <pc:chgData name="Zara Shillito" userId="S::zara.shillito@nas.org.uk::3dff02aa-267f-48eb-bb33-4bb79cc994ab" providerId="AD" clId="Web-{2838E9E8-3DFE-F75C-2297-5DF9FD64E6CA}"/>
    <pc:docChg chg="addSld delSld modSld sldOrd">
      <pc:chgData name="Zara Shillito" userId="S::zara.shillito@nas.org.uk::3dff02aa-267f-48eb-bb33-4bb79cc994ab" providerId="AD" clId="Web-{2838E9E8-3DFE-F75C-2297-5DF9FD64E6CA}" dt="2025-11-18T16:48:54.615" v="73"/>
      <pc:docMkLst>
        <pc:docMk/>
      </pc:docMkLst>
      <pc:sldChg chg="modNotes">
        <pc:chgData name="Zara Shillito" userId="S::zara.shillito@nas.org.uk::3dff02aa-267f-48eb-bb33-4bb79cc994ab" providerId="AD" clId="Web-{2838E9E8-3DFE-F75C-2297-5DF9FD64E6CA}" dt="2025-11-18T16:48:54.615" v="73"/>
        <pc:sldMkLst>
          <pc:docMk/>
          <pc:sldMk cId="2703390732" sldId="256"/>
        </pc:sldMkLst>
      </pc:sldChg>
      <pc:sldChg chg="addSp delSp modSp del modNotes">
        <pc:chgData name="Zara Shillito" userId="S::zara.shillito@nas.org.uk::3dff02aa-267f-48eb-bb33-4bb79cc994ab" providerId="AD" clId="Web-{2838E9E8-3DFE-F75C-2297-5DF9FD64E6CA}" dt="2025-11-18T16:22:53.105" v="58"/>
        <pc:sldMkLst>
          <pc:docMk/>
          <pc:sldMk cId="3972832864" sldId="259"/>
        </pc:sldMkLst>
        <pc:spChg chg="del">
          <ac:chgData name="Zara Shillito" userId="S::zara.shillito@nas.org.uk::3dff02aa-267f-48eb-bb33-4bb79cc994ab" providerId="AD" clId="Web-{2838E9E8-3DFE-F75C-2297-5DF9FD64E6CA}" dt="2025-11-18T16:18:09.421" v="11"/>
          <ac:spMkLst>
            <pc:docMk/>
            <pc:sldMk cId="3972832864" sldId="259"/>
            <ac:spMk id="2" creationId="{03FCB724-BDEC-B1A2-2212-9DBD21A76785}"/>
          </ac:spMkLst>
        </pc:spChg>
        <pc:spChg chg="del mod">
          <ac:chgData name="Zara Shillito" userId="S::zara.shillito@nas.org.uk::3dff02aa-267f-48eb-bb33-4bb79cc994ab" providerId="AD" clId="Web-{2838E9E8-3DFE-F75C-2297-5DF9FD64E6CA}" dt="2025-11-18T16:18:13.344" v="13"/>
          <ac:spMkLst>
            <pc:docMk/>
            <pc:sldMk cId="3972832864" sldId="259"/>
            <ac:spMk id="4" creationId="{4C207227-E055-00DB-473D-1387BEE42504}"/>
          </ac:spMkLst>
        </pc:spChg>
        <pc:spChg chg="mod">
          <ac:chgData name="Zara Shillito" userId="S::zara.shillito@nas.org.uk::3dff02aa-267f-48eb-bb33-4bb79cc994ab" providerId="AD" clId="Web-{2838E9E8-3DFE-F75C-2297-5DF9FD64E6CA}" dt="2025-11-18T16:18:44.908" v="23" actId="1076"/>
          <ac:spMkLst>
            <pc:docMk/>
            <pc:sldMk cId="3972832864" sldId="259"/>
            <ac:spMk id="6" creationId="{686E4D9B-9345-058E-B57E-53717B236F4E}"/>
          </ac:spMkLst>
        </pc:spChg>
        <pc:spChg chg="del mod">
          <ac:chgData name="Zara Shillito" userId="S::zara.shillito@nas.org.uk::3dff02aa-267f-48eb-bb33-4bb79cc994ab" providerId="AD" clId="Web-{2838E9E8-3DFE-F75C-2297-5DF9FD64E6CA}" dt="2025-11-18T16:18:14.500" v="14"/>
          <ac:spMkLst>
            <pc:docMk/>
            <pc:sldMk cId="3972832864" sldId="259"/>
            <ac:spMk id="15" creationId="{D48651D2-8FE8-7533-AA9B-7B742A002638}"/>
          </ac:spMkLst>
        </pc:spChg>
        <pc:picChg chg="add mod">
          <ac:chgData name="Zara Shillito" userId="S::zara.shillito@nas.org.uk::3dff02aa-267f-48eb-bb33-4bb79cc994ab" providerId="AD" clId="Web-{2838E9E8-3DFE-F75C-2297-5DF9FD64E6CA}" dt="2025-11-18T16:20:21.460" v="26" actId="1076"/>
          <ac:picMkLst>
            <pc:docMk/>
            <pc:sldMk cId="3972832864" sldId="259"/>
            <ac:picMk id="3" creationId="{2127C5A5-854B-632B-8DA3-21FF5BAA14F1}"/>
          </ac:picMkLst>
        </pc:picChg>
        <pc:picChg chg="del">
          <ac:chgData name="Zara Shillito" userId="S::zara.shillito@nas.org.uk::3dff02aa-267f-48eb-bb33-4bb79cc994ab" providerId="AD" clId="Web-{2838E9E8-3DFE-F75C-2297-5DF9FD64E6CA}" dt="2025-11-18T16:18:07.515" v="7"/>
          <ac:picMkLst>
            <pc:docMk/>
            <pc:sldMk cId="3972832864" sldId="259"/>
            <ac:picMk id="5" creationId="{85701BF8-E9DD-78F2-68F0-EE4E44B76DEE}"/>
          </ac:picMkLst>
        </pc:picChg>
      </pc:sldChg>
      <pc:sldChg chg="modNotes">
        <pc:chgData name="Zara Shillito" userId="S::zara.shillito@nas.org.uk::3dff02aa-267f-48eb-bb33-4bb79cc994ab" providerId="AD" clId="Web-{2838E9E8-3DFE-F75C-2297-5DF9FD64E6CA}" dt="2025-11-18T13:56:11.627" v="5"/>
        <pc:sldMkLst>
          <pc:docMk/>
          <pc:sldMk cId="2512498318" sldId="265"/>
        </pc:sldMkLst>
      </pc:sldChg>
      <pc:sldChg chg="addSp delSp modSp del mod ord setBg">
        <pc:chgData name="Zara Shillito" userId="S::zara.shillito@nas.org.uk::3dff02aa-267f-48eb-bb33-4bb79cc994ab" providerId="AD" clId="Web-{2838E9E8-3DFE-F75C-2297-5DF9FD64E6CA}" dt="2025-11-18T16:22:04.026" v="43"/>
        <pc:sldMkLst>
          <pc:docMk/>
          <pc:sldMk cId="3348660697" sldId="267"/>
        </pc:sldMkLst>
        <pc:spChg chg="del">
          <ac:chgData name="Zara Shillito" userId="S::zara.shillito@nas.org.uk::3dff02aa-267f-48eb-bb33-4bb79cc994ab" providerId="AD" clId="Web-{2838E9E8-3DFE-F75C-2297-5DF9FD64E6CA}" dt="2025-11-18T16:21:30.353" v="38"/>
          <ac:spMkLst>
            <pc:docMk/>
            <pc:sldMk cId="3348660697" sldId="267"/>
            <ac:spMk id="2" creationId="{4DC321D1-D74E-F66D-BF76-56C59DE10F78}"/>
          </ac:spMkLst>
        </pc:spChg>
        <pc:spChg chg="del">
          <ac:chgData name="Zara Shillito" userId="S::zara.shillito@nas.org.uk::3dff02aa-267f-48eb-bb33-4bb79cc994ab" providerId="AD" clId="Web-{2838E9E8-3DFE-F75C-2297-5DF9FD64E6CA}" dt="2025-11-18T16:21:27.353" v="37"/>
          <ac:spMkLst>
            <pc:docMk/>
            <pc:sldMk cId="3348660697" sldId="267"/>
            <ac:spMk id="3" creationId="{783AAEA8-8C00-54EE-DA10-02F09FA762E7}"/>
          </ac:spMkLst>
        </pc:spChg>
        <pc:picChg chg="mod ord">
          <ac:chgData name="Zara Shillito" userId="S::zara.shillito@nas.org.uk::3dff02aa-267f-48eb-bb33-4bb79cc994ab" providerId="AD" clId="Web-{2838E9E8-3DFE-F75C-2297-5DF9FD64E6CA}" dt="2025-11-18T16:21:46.400" v="42" actId="1076"/>
          <ac:picMkLst>
            <pc:docMk/>
            <pc:sldMk cId="3348660697" sldId="267"/>
            <ac:picMk id="5" creationId="{9ED94C0B-3905-6659-61EA-9BEA2DF8B65C}"/>
          </ac:picMkLst>
        </pc:picChg>
        <pc:picChg chg="add del mod">
          <ac:chgData name="Zara Shillito" userId="S::zara.shillito@nas.org.uk::3dff02aa-267f-48eb-bb33-4bb79cc994ab" providerId="AD" clId="Web-{2838E9E8-3DFE-F75C-2297-5DF9FD64E6CA}" dt="2025-11-18T16:21:13.727" v="34"/>
          <ac:picMkLst>
            <pc:docMk/>
            <pc:sldMk cId="3348660697" sldId="267"/>
            <ac:picMk id="6" creationId="{6B8722EC-4C91-9AEC-2659-B0D4A88F5985}"/>
          </ac:picMkLst>
        </pc:picChg>
        <pc:picChg chg="del">
          <ac:chgData name="Zara Shillito" userId="S::zara.shillito@nas.org.uk::3dff02aa-267f-48eb-bb33-4bb79cc994ab" providerId="AD" clId="Web-{2838E9E8-3DFE-F75C-2297-5DF9FD64E6CA}" dt="2025-11-18T16:20:52.820" v="30"/>
          <ac:picMkLst>
            <pc:docMk/>
            <pc:sldMk cId="3348660697" sldId="267"/>
            <ac:picMk id="7" creationId="{03D15105-48F1-37DC-97AA-B7DBEC453DA4}"/>
          </ac:picMkLst>
        </pc:picChg>
      </pc:sldChg>
      <pc:sldChg chg="modNotes">
        <pc:chgData name="Zara Shillito" userId="S::zara.shillito@nas.org.uk::3dff02aa-267f-48eb-bb33-4bb79cc994ab" providerId="AD" clId="Web-{2838E9E8-3DFE-F75C-2297-5DF9FD64E6CA}" dt="2025-11-18T09:40:58.718" v="1"/>
        <pc:sldMkLst>
          <pc:docMk/>
          <pc:sldMk cId="3065306243" sldId="278"/>
        </pc:sldMkLst>
      </pc:sldChg>
      <pc:sldChg chg="add replId">
        <pc:chgData name="Zara Shillito" userId="S::zara.shillito@nas.org.uk::3dff02aa-267f-48eb-bb33-4bb79cc994ab" providerId="AD" clId="Web-{2838E9E8-3DFE-F75C-2297-5DF9FD64E6CA}" dt="2025-11-18T16:18:04.499" v="6"/>
        <pc:sldMkLst>
          <pc:docMk/>
          <pc:sldMk cId="1115816514" sldId="279"/>
        </pc:sldMkLst>
      </pc:sldChg>
      <pc:sldChg chg="add replId">
        <pc:chgData name="Zara Shillito" userId="S::zara.shillito@nas.org.uk::3dff02aa-267f-48eb-bb33-4bb79cc994ab" providerId="AD" clId="Web-{2838E9E8-3DFE-F75C-2297-5DF9FD64E6CA}" dt="2025-11-18T16:20:33.663" v="27"/>
        <pc:sldMkLst>
          <pc:docMk/>
          <pc:sldMk cId="945873725" sldId="280"/>
        </pc:sldMkLst>
      </pc:sldChg>
      <pc:sldChg chg="addSp delSp modSp add ord replId modNotes">
        <pc:chgData name="Zara Shillito" userId="S::zara.shillito@nas.org.uk::3dff02aa-267f-48eb-bb33-4bb79cc994ab" providerId="AD" clId="Web-{2838E9E8-3DFE-F75C-2297-5DF9FD64E6CA}" dt="2025-11-18T16:48:44.505" v="70"/>
        <pc:sldMkLst>
          <pc:docMk/>
          <pc:sldMk cId="694817589" sldId="281"/>
        </pc:sldMkLst>
        <pc:spChg chg="del">
          <ac:chgData name="Zara Shillito" userId="S::zara.shillito@nas.org.uk::3dff02aa-267f-48eb-bb33-4bb79cc994ab" providerId="AD" clId="Web-{2838E9E8-3DFE-F75C-2297-5DF9FD64E6CA}" dt="2025-11-18T16:22:45.230" v="55"/>
          <ac:spMkLst>
            <pc:docMk/>
            <pc:sldMk cId="694817589" sldId="281"/>
            <ac:spMk id="2" creationId="{C543B4DB-44DA-374F-7335-039A52E8EA1B}"/>
          </ac:spMkLst>
        </pc:spChg>
        <pc:spChg chg="mod">
          <ac:chgData name="Zara Shillito" userId="S::zara.shillito@nas.org.uk::3dff02aa-267f-48eb-bb33-4bb79cc994ab" providerId="AD" clId="Web-{2838E9E8-3DFE-F75C-2297-5DF9FD64E6CA}" dt="2025-11-18T16:22:51.777" v="57" actId="1076"/>
          <ac:spMkLst>
            <pc:docMk/>
            <pc:sldMk cId="694817589" sldId="281"/>
            <ac:spMk id="3" creationId="{1AB69037-5DF1-960A-DAC2-40A4B2F35E6B}"/>
          </ac:spMkLst>
        </pc:spChg>
        <pc:picChg chg="add mod ord">
          <ac:chgData name="Zara Shillito" userId="S::zara.shillito@nas.org.uk::3dff02aa-267f-48eb-bb33-4bb79cc994ab" providerId="AD" clId="Web-{2838E9E8-3DFE-F75C-2297-5DF9FD64E6CA}" dt="2025-11-18T16:22:32.417" v="51" actId="1076"/>
          <ac:picMkLst>
            <pc:docMk/>
            <pc:sldMk cId="694817589" sldId="281"/>
            <ac:picMk id="6" creationId="{A776EFE1-42A3-6A9C-244D-31D8B27014EF}"/>
          </ac:picMkLst>
        </pc:picChg>
        <pc:picChg chg="del">
          <ac:chgData name="Zara Shillito" userId="S::zara.shillito@nas.org.uk::3dff02aa-267f-48eb-bb33-4bb79cc994ab" providerId="AD" clId="Web-{2838E9E8-3DFE-F75C-2297-5DF9FD64E6CA}" dt="2025-11-18T16:22:10.854" v="46"/>
          <ac:picMkLst>
            <pc:docMk/>
            <pc:sldMk cId="694817589" sldId="281"/>
            <ac:picMk id="7" creationId="{FD6A27D8-645C-8861-FCD4-B19D85076DE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A0BB37-3097-4EA7-8889-1A8C3A141EB0}" type="datetimeFigureOut">
              <a:rPr lang="en-GB" smtClean="0"/>
              <a:t>19/11/2025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7C491F-B4FD-4DFC-8989-5793D98FB97B}" type="slidenum">
              <a:rPr lang="en-GB" smtClean="0"/>
              <a:t>‹#›</a:t>
            </a:fld>
            <a:endParaRPr lang="en-GB"/>
          </a:p>
        </p:txBody>
      </p:sp>
    </p:spTree>
    <p:extLst>
      <p:ext uri="{BB962C8B-B14F-4D97-AF65-F5344CB8AC3E}">
        <p14:creationId xmlns:p14="http://schemas.microsoft.com/office/powerpoint/2010/main" val="3785481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6C10C-BE10-E717-57BF-175F841972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B2B022-6A90-7908-EC27-7F13E8F4D7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65B1F9-D99C-9750-B699-A1AE93FC143A}"/>
              </a:ext>
            </a:extLst>
          </p:cNvPr>
          <p:cNvSpPr>
            <a:spLocks noGrp="1"/>
          </p:cNvSpPr>
          <p:nvPr>
            <p:ph type="body" idx="1"/>
          </p:nvPr>
        </p:nvSpPr>
        <p:spPr/>
        <p:txBody>
          <a:bodyPr/>
          <a:lstStyle/>
          <a:p>
            <a:pPr>
              <a:defRPr/>
            </a:pPr>
            <a:r>
              <a:rPr lang="en-US" dirty="0">
                <a:solidFill>
                  <a:srgbClr val="000000"/>
                </a:solidFill>
              </a:rPr>
              <a:t>Thank you everyone for joining us here this morning. </a:t>
            </a:r>
            <a:endParaRPr lang="en-GB" dirty="0">
              <a:solidFill>
                <a:srgbClr val="000000"/>
              </a:solidFill>
            </a:endParaRPr>
          </a:p>
          <a:p>
            <a:pPr>
              <a:defRPr/>
            </a:pPr>
            <a:endParaRPr lang="en-US">
              <a:solidFill>
                <a:srgbClr val="000000"/>
              </a:solidFill>
            </a:endParaRPr>
          </a:p>
          <a:p>
            <a:pPr>
              <a:defRPr/>
            </a:pPr>
            <a:r>
              <a:rPr lang="en-GB" dirty="0">
                <a:solidFill>
                  <a:srgbClr val="000000"/>
                </a:solidFill>
              </a:rPr>
              <a:t>I wanted to start by sharing some sad news of the death of Michael Baron, who died last Sunday at the age of 96. Michael was one of the founders of the National Autistic Society over 60 years ago.</a:t>
            </a:r>
            <a:endParaRPr lang="en-US" dirty="0">
              <a:ea typeface="Calibri"/>
              <a:cs typeface="Calibri"/>
            </a:endParaRPr>
          </a:p>
          <a:p>
            <a:pPr>
              <a:defRPr/>
            </a:pPr>
            <a:endParaRPr lang="en-GB">
              <a:solidFill>
                <a:srgbClr val="000000"/>
              </a:solidFill>
            </a:endParaRPr>
          </a:p>
          <a:p>
            <a:pPr>
              <a:defRPr/>
            </a:pPr>
            <a:r>
              <a:rPr lang="en-GB" dirty="0">
                <a:solidFill>
                  <a:srgbClr val="000000"/>
                </a:solidFill>
              </a:rPr>
              <a:t>Michael’s tireless work, alongside that of Helen Allison, Lorna Wing, Sybil Elgar and other parents of autistic children in the 1960s and 70s, changed the lives of autistic people in this country forever.  Their legacy and the impact of their work continues through the National Autistic Society. </a:t>
            </a:r>
            <a:endParaRPr lang="en-GB" dirty="0"/>
          </a:p>
          <a:p>
            <a:pPr>
              <a:defRPr/>
            </a:pPr>
            <a:endParaRPr lang="en-GB">
              <a:solidFill>
                <a:srgbClr val="000000"/>
              </a:solidFill>
            </a:endParaRPr>
          </a:p>
          <a:p>
            <a:pPr>
              <a:defRPr/>
            </a:pPr>
            <a:r>
              <a:rPr lang="en-GB" dirty="0">
                <a:solidFill>
                  <a:srgbClr val="000000"/>
                </a:solidFill>
              </a:rPr>
              <a:t>Today, our charity is incredibly proud to continue Michael’s work.  </a:t>
            </a:r>
            <a:endParaRPr lang="en-GB" dirty="0"/>
          </a:p>
          <a:p>
            <a:pPr marL="0" marR="0" lvl="0" indent="0" algn="l" defTabSz="914400">
              <a:lnSpc>
                <a:spcPct val="100000"/>
              </a:lnSpc>
              <a:spcBef>
                <a:spcPts val="0"/>
              </a:spcBef>
              <a:spcAft>
                <a:spcPts val="0"/>
              </a:spcAft>
              <a:buClrTx/>
              <a:buSzTx/>
              <a:buFontTx/>
              <a:buNone/>
              <a:tabLst/>
              <a:defRPr/>
            </a:pPr>
            <a:endParaRPr lang="en-GB" sz="1200">
              <a:solidFill>
                <a:srgbClr val="4203BF"/>
              </a:solidFill>
              <a:latin typeface="Century Gothic"/>
            </a:endParaRPr>
          </a:p>
        </p:txBody>
      </p:sp>
      <p:sp>
        <p:nvSpPr>
          <p:cNvPr id="4" name="Slide Number Placeholder 3">
            <a:extLst>
              <a:ext uri="{FF2B5EF4-FFF2-40B4-BE49-F238E27FC236}">
                <a16:creationId xmlns:a16="http://schemas.microsoft.com/office/drawing/2014/main" id="{34BC5453-7858-2CB4-F8CB-142FA28B2029}"/>
              </a:ext>
            </a:extLst>
          </p:cNvPr>
          <p:cNvSpPr>
            <a:spLocks noGrp="1"/>
          </p:cNvSpPr>
          <p:nvPr>
            <p:ph type="sldNum" sz="quarter" idx="5"/>
          </p:nvPr>
        </p:nvSpPr>
        <p:spPr/>
        <p:txBody>
          <a:bodyPr/>
          <a:lstStyle/>
          <a:p>
            <a:fld id="{E47C491F-B4FD-4DFC-8989-5793D98FB97B}" type="slidenum">
              <a:rPr lang="en-GB" smtClean="0"/>
              <a:t>1</a:t>
            </a:fld>
            <a:endParaRPr lang="en-GB"/>
          </a:p>
        </p:txBody>
      </p:sp>
    </p:spTree>
    <p:extLst>
      <p:ext uri="{BB962C8B-B14F-4D97-AF65-F5344CB8AC3E}">
        <p14:creationId xmlns:p14="http://schemas.microsoft.com/office/powerpoint/2010/main" val="124107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E0DDB-8B10-E8AF-9427-C22CA427AA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7EAE9C-9805-326F-7C0A-82C9C7A229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7884D3-0F2D-D15E-C974-35950DCC2D9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entury Gothic" panose="020B0502020202020204" pitchFamily="34" charset="0"/>
              </a:rPr>
              <a:t>So, moving on to our role in collaborating with others who work with autistic people and their families. </a:t>
            </a:r>
            <a:r>
              <a:rPr lang="en-GB" sz="1200" kern="1200">
                <a:solidFill>
                  <a:schemeClr val="tx1"/>
                </a:solidFill>
                <a:effectLst/>
                <a:latin typeface="Century Gothic" panose="020B0502020202020204" pitchFamily="34" charset="0"/>
                <a:ea typeface="+mn-ea"/>
                <a:cs typeface="+mn-cs"/>
              </a:rPr>
              <a:t>Last year, almost 500 autistic children received specialist education in our schools and Cullum Centres − with spaces built around their needs and potential.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Century Gothic" panose="020B0502020202020204" pitchFamily="34" charset="0"/>
                <a:ea typeface="+mn-ea"/>
                <a:cs typeface="+mn-cs"/>
              </a:rPr>
              <a:t>In our four schools, we have shaped our schools’ curricula with innovative approaches. Our success in all Ofsted inspections demonstrates that we engage autistic young people in a love for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Century Gothic" panose="020B0502020202020204" pitchFamily="34" charset="0"/>
              <a:ea typeface="+mn-ea"/>
              <a:cs typeface="+mn-cs"/>
            </a:endParaRPr>
          </a:p>
          <a:p>
            <a:r>
              <a:rPr lang="en-GB" sz="1200" kern="1200">
                <a:solidFill>
                  <a:schemeClr val="tx1"/>
                </a:solidFill>
                <a:effectLst/>
                <a:latin typeface="Century Gothic" panose="020B0502020202020204" pitchFamily="34" charset="0"/>
                <a:ea typeface="+mn-ea"/>
                <a:cs typeface="+mn-cs"/>
              </a:rPr>
              <a:t>After 10 years of the Cullum Centre project, we have taken some time to reflect on the changing landscape of education and how this may impact on the project. Presently, we are working with three new potential centre sites in Norfolk and East Sussex, with the hope that builds can start by 2026.</a:t>
            </a:r>
          </a:p>
          <a:p>
            <a:endParaRPr lang="en-GB" sz="1200" kern="1200">
              <a:solidFill>
                <a:schemeClr val="tx1"/>
              </a:solidFill>
              <a:effectLst/>
              <a:latin typeface="Century Gothic" panose="020B0502020202020204" pitchFamily="34" charset="0"/>
              <a:ea typeface="+mn-ea"/>
              <a:cs typeface="+mn-cs"/>
            </a:endParaRPr>
          </a:p>
          <a:p>
            <a:r>
              <a:rPr lang="en-GB" sz="1200" kern="1200">
                <a:solidFill>
                  <a:schemeClr val="tx1"/>
                </a:solidFill>
                <a:effectLst/>
                <a:latin typeface="Century Gothic" panose="020B0502020202020204" pitchFamily="34" charset="0"/>
                <a:ea typeface="+mn-ea"/>
                <a:cs typeface="+mn-cs"/>
              </a:rPr>
              <a:t>This year saw the start to an Inclusive Spaces concept and a pilot within a school in Bath. This supports mainstream schools to develop inclusive learning environments and the teaching staff to increase their autism knowledge and embed practice to support autistic pupils to have a more positive educational experience.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084A384A-DC65-C8A3-FDF5-40325B9DBA09}"/>
              </a:ext>
            </a:extLst>
          </p:cNvPr>
          <p:cNvSpPr>
            <a:spLocks noGrp="1"/>
          </p:cNvSpPr>
          <p:nvPr>
            <p:ph type="sldNum" sz="quarter" idx="5"/>
          </p:nvPr>
        </p:nvSpPr>
        <p:spPr/>
        <p:txBody>
          <a:bodyPr/>
          <a:lstStyle/>
          <a:p>
            <a:fld id="{E47C491F-B4FD-4DFC-8989-5793D98FB97B}" type="slidenum">
              <a:rPr lang="en-GB" smtClean="0"/>
              <a:t>10</a:t>
            </a:fld>
            <a:endParaRPr lang="en-GB"/>
          </a:p>
        </p:txBody>
      </p:sp>
    </p:spTree>
    <p:extLst>
      <p:ext uri="{BB962C8B-B14F-4D97-AF65-F5344CB8AC3E}">
        <p14:creationId xmlns:p14="http://schemas.microsoft.com/office/powerpoint/2010/main" val="3373572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Century Gothic" panose="020B0502020202020204" pitchFamily="34" charset="0"/>
                <a:ea typeface="+mn-ea"/>
                <a:cs typeface="+mn-cs"/>
              </a:rPr>
              <a:t>In 2024-25, 15,500 delegates were trained by our charity. That’s thousands of professionals like teachers, healthcare workers and employers knowing more about autism. </a:t>
            </a:r>
          </a:p>
          <a:p>
            <a:pPr lvl="0"/>
            <a:endParaRPr lang="en-GB" sz="1200" kern="1200">
              <a:solidFill>
                <a:schemeClr val="tx1"/>
              </a:solidFill>
              <a:effectLst/>
              <a:latin typeface="Century Gothic" panose="020B0502020202020204" pitchFamily="34" charset="0"/>
              <a:ea typeface="+mn-ea"/>
              <a:cs typeface="+mn-cs"/>
            </a:endParaRPr>
          </a:p>
          <a:p>
            <a:r>
              <a:rPr lang="en-GB" sz="1200" kern="1200">
                <a:solidFill>
                  <a:schemeClr val="tx1"/>
                </a:solidFill>
                <a:effectLst/>
                <a:latin typeface="Century Gothic" panose="020B0502020202020204" pitchFamily="34" charset="0"/>
                <a:ea typeface="+mn-ea"/>
                <a:cs typeface="+mn-cs"/>
              </a:rPr>
              <a:t>In addition, 13,415 people accessed our online training modules, which </a:t>
            </a:r>
            <a:r>
              <a:rPr lang="en-GB" sz="1200" b="0" kern="1200">
                <a:solidFill>
                  <a:schemeClr val="tx1"/>
                </a:solidFill>
                <a:effectLst/>
                <a:latin typeface="Century Gothic" panose="020B0502020202020204" pitchFamily="34" charset="0"/>
                <a:ea typeface="+mn-ea"/>
                <a:cs typeface="+mn-cs"/>
              </a:rPr>
              <a:t>are </a:t>
            </a:r>
            <a:r>
              <a:rPr lang="en-US" sz="1200" b="0" i="0" kern="1200">
                <a:solidFill>
                  <a:schemeClr val="tx1"/>
                </a:solidFill>
                <a:effectLst/>
                <a:latin typeface="Century Gothic" panose="020B0502020202020204" pitchFamily="34" charset="0"/>
                <a:ea typeface="+mn-ea"/>
                <a:cs typeface="+mn-cs"/>
              </a:rPr>
              <a:t>all written and designed by autistic people and other autism specialists.</a:t>
            </a:r>
          </a:p>
          <a:p>
            <a:br>
              <a:rPr lang="en-US">
                <a:latin typeface="Century Gothic" panose="020B0502020202020204" pitchFamily="34" charset="0"/>
              </a:rPr>
            </a:br>
            <a:r>
              <a:rPr lang="en-GB" sz="1200" kern="1200">
                <a:solidFill>
                  <a:schemeClr val="tx1"/>
                </a:solidFill>
                <a:effectLst/>
                <a:latin typeface="Century Gothic" panose="020B0502020202020204" pitchFamily="34" charset="0"/>
                <a:ea typeface="+mn-ea"/>
                <a:cs typeface="+mn-cs"/>
              </a:rPr>
              <a:t>Lastly, over 91,000 education professionals received training from the Autism Education Trust, ensuring they are better equipped to support autistic students. </a:t>
            </a:r>
          </a:p>
          <a:p>
            <a:pPr lvl="0"/>
            <a:endParaRPr lang="en-GB" sz="1200" kern="1200">
              <a:solidFill>
                <a:schemeClr val="tx1"/>
              </a:solidFill>
              <a:effectLst/>
              <a:latin typeface="+mn-lt"/>
              <a:ea typeface="+mn-ea"/>
              <a:cs typeface="+mn-cs"/>
            </a:endParaRPr>
          </a:p>
          <a:p>
            <a:endParaRPr lang="en-US">
              <a:latin typeface="Century Gothic" panose="020B0502020202020204" pitchFamily="34" charset="0"/>
            </a:endParaRPr>
          </a:p>
          <a:p>
            <a:endParaRPr lang="en-US">
              <a:latin typeface="Century Gothic" panose="020B0502020202020204" pitchFamily="34" charset="0"/>
            </a:endParaRPr>
          </a:p>
          <a:p>
            <a:endParaRPr lang="en-US">
              <a:latin typeface="Century Gothic" panose="020B0502020202020204" pitchFamily="34" charset="0"/>
            </a:endParaRPr>
          </a:p>
          <a:p>
            <a:endParaRPr lang="en-US"/>
          </a:p>
          <a:p>
            <a:endParaRPr lang="en-GB"/>
          </a:p>
        </p:txBody>
      </p:sp>
      <p:sp>
        <p:nvSpPr>
          <p:cNvPr id="4" name="Slide Number Placeholder 3"/>
          <p:cNvSpPr>
            <a:spLocks noGrp="1"/>
          </p:cNvSpPr>
          <p:nvPr>
            <p:ph type="sldNum" sz="quarter" idx="5"/>
          </p:nvPr>
        </p:nvSpPr>
        <p:spPr/>
        <p:txBody>
          <a:bodyPr/>
          <a:lstStyle/>
          <a:p>
            <a:fld id="{E47C491F-B4FD-4DFC-8989-5793D98FB97B}" type="slidenum">
              <a:rPr lang="en-GB" smtClean="0"/>
              <a:t>11</a:t>
            </a:fld>
            <a:endParaRPr lang="en-GB"/>
          </a:p>
        </p:txBody>
      </p:sp>
    </p:spTree>
    <p:extLst>
      <p:ext uri="{BB962C8B-B14F-4D97-AF65-F5344CB8AC3E}">
        <p14:creationId xmlns:p14="http://schemas.microsoft.com/office/powerpoint/2010/main" val="1087726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6A56B-1869-050B-B5E6-A4B831AB0B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6AC200-BAF2-D0F4-D251-CFF77C608C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ECD54A-945E-D4EB-3EA6-118F2F98A3F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a:br>
            <a:r>
              <a:rPr lang="en-GB" sz="1200" kern="1200">
                <a:solidFill>
                  <a:schemeClr val="tx1"/>
                </a:solidFill>
                <a:effectLst/>
                <a:latin typeface="+mn-lt"/>
                <a:ea typeface="+mn-ea"/>
                <a:cs typeface="+mn-cs"/>
              </a:rPr>
              <a:t>Over 100 organisations earned our </a:t>
            </a:r>
            <a:r>
              <a:rPr lang="en-GB" sz="1200" b="0" kern="1200">
                <a:solidFill>
                  <a:schemeClr val="tx1"/>
                </a:solidFill>
                <a:effectLst/>
                <a:latin typeface="+mn-lt"/>
                <a:ea typeface="+mn-ea"/>
                <a:cs typeface="+mn-cs"/>
              </a:rPr>
              <a:t>Autism Accreditation Award </a:t>
            </a:r>
            <a:r>
              <a:rPr lang="en-GB" sz="1200" kern="1200">
                <a:solidFill>
                  <a:schemeClr val="tx1"/>
                </a:solidFill>
                <a:effectLst/>
                <a:latin typeface="+mn-lt"/>
                <a:ea typeface="+mn-ea"/>
                <a:cs typeface="+mn-cs"/>
              </a:rPr>
              <a:t>in 2024-25, raising the standard of care and understanding across the UK.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This included hospitals, transport providers and schools, creating more understanding and better experiences for autistic people and their families. </a:t>
            </a:r>
          </a:p>
          <a:p>
            <a:pPr lvl="0"/>
            <a:endParaRPr lang="en-GB" sz="1200" kern="1200">
              <a:solidFill>
                <a:schemeClr val="tx1"/>
              </a:solidFill>
              <a:effectLst/>
              <a:latin typeface="+mn-lt"/>
              <a:ea typeface="+mn-ea"/>
              <a:cs typeface="+mn-cs"/>
            </a:endParaRPr>
          </a:p>
          <a:p>
            <a:endParaRPr lang="en-US">
              <a:latin typeface="Century Gothic" panose="020B0502020202020204" pitchFamily="34" charset="0"/>
            </a:endParaRPr>
          </a:p>
          <a:p>
            <a:endParaRPr lang="en-US">
              <a:latin typeface="Century Gothic" panose="020B0502020202020204" pitchFamily="34" charset="0"/>
            </a:endParaRPr>
          </a:p>
          <a:p>
            <a:endParaRPr lang="en-US">
              <a:latin typeface="Century Gothic" panose="020B0502020202020204" pitchFamily="34" charset="0"/>
            </a:endParaRPr>
          </a:p>
          <a:p>
            <a:endParaRPr lang="en-US"/>
          </a:p>
          <a:p>
            <a:endParaRPr lang="en-GB"/>
          </a:p>
        </p:txBody>
      </p:sp>
      <p:sp>
        <p:nvSpPr>
          <p:cNvPr id="4" name="Slide Number Placeholder 3">
            <a:extLst>
              <a:ext uri="{FF2B5EF4-FFF2-40B4-BE49-F238E27FC236}">
                <a16:creationId xmlns:a16="http://schemas.microsoft.com/office/drawing/2014/main" id="{7F1F4A73-9EC7-9FEA-C03A-A6DB085F90F8}"/>
              </a:ext>
            </a:extLst>
          </p:cNvPr>
          <p:cNvSpPr>
            <a:spLocks noGrp="1"/>
          </p:cNvSpPr>
          <p:nvPr>
            <p:ph type="sldNum" sz="quarter" idx="5"/>
          </p:nvPr>
        </p:nvSpPr>
        <p:spPr/>
        <p:txBody>
          <a:bodyPr/>
          <a:lstStyle/>
          <a:p>
            <a:fld id="{E47C491F-B4FD-4DFC-8989-5793D98FB97B}" type="slidenum">
              <a:rPr lang="en-GB" smtClean="0"/>
              <a:t>12</a:t>
            </a:fld>
            <a:endParaRPr lang="en-GB"/>
          </a:p>
        </p:txBody>
      </p:sp>
    </p:spTree>
    <p:extLst>
      <p:ext uri="{BB962C8B-B14F-4D97-AF65-F5344CB8AC3E}">
        <p14:creationId xmlns:p14="http://schemas.microsoft.com/office/powerpoint/2010/main" val="1224110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79527-5830-5F72-7C96-5EAD03270C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AC0D9F-336B-5599-1F7E-D4CB649EEB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E03069-BC9C-B230-6279-0FD4A3D23A3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latin typeface="Century Gothic" panose="020B0502020202020204" pitchFamily="34" charset="0"/>
              </a:rPr>
              <a:t>So, moving on to our work to transform society by building understanding, acceptance and respect for autistic people. And that is our campaigning and public awareness work.</a:t>
            </a:r>
          </a:p>
          <a:p>
            <a:pPr lvl="0"/>
            <a:endParaRPr lang="en-GB" sz="1200" kern="120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Century Gothic" panose="020B0502020202020204" pitchFamily="34" charset="0"/>
                <a:ea typeface="+mn-ea"/>
                <a:cs typeface="+mn-cs"/>
              </a:rPr>
              <a:t>In 2024-25, the </a:t>
            </a:r>
            <a:r>
              <a:rPr lang="en-GB" sz="1200" i="1" kern="1200">
                <a:solidFill>
                  <a:schemeClr val="tx1"/>
                </a:solidFill>
                <a:effectLst/>
                <a:latin typeface="Century Gothic" panose="020B0502020202020204" pitchFamily="34" charset="0"/>
                <a:ea typeface="+mn-ea"/>
                <a:cs typeface="+mn-cs"/>
              </a:rPr>
              <a:t>Mental Health Bill</a:t>
            </a:r>
            <a:r>
              <a:rPr lang="en-GB" sz="1200" kern="1200">
                <a:solidFill>
                  <a:schemeClr val="tx1"/>
                </a:solidFill>
                <a:effectLst/>
                <a:latin typeface="Century Gothic" panose="020B0502020202020204" pitchFamily="34" charset="0"/>
                <a:ea typeface="+mn-ea"/>
                <a:cs typeface="+mn-cs"/>
              </a:rPr>
              <a:t> was brought through Parliament, and it will pass through the House of Lords this winter. While we still wish to make it stronger, in its current form, it will remove autism from the definition of mental health that allows people to be detained just for being autistic. This is a major win and a change that we have been campaigning on for many years. </a:t>
            </a:r>
          </a:p>
          <a:p>
            <a:pPr lvl="0"/>
            <a:endParaRPr lang="en-GB" sz="1200" kern="1200">
              <a:solidFill>
                <a:schemeClr val="tx1"/>
              </a:solidFill>
              <a:effectLst/>
              <a:latin typeface="+mn-lt"/>
              <a:ea typeface="+mn-ea"/>
              <a:cs typeface="+mn-cs"/>
            </a:endParaRPr>
          </a:p>
          <a:p>
            <a:endParaRPr lang="en-US">
              <a:latin typeface="Century Gothic" panose="020B0502020202020204" pitchFamily="34" charset="0"/>
            </a:endParaRPr>
          </a:p>
          <a:p>
            <a:endParaRPr lang="en-US">
              <a:latin typeface="Century Gothic" panose="020B0502020202020204" pitchFamily="34" charset="0"/>
            </a:endParaRPr>
          </a:p>
          <a:p>
            <a:endParaRPr lang="en-US">
              <a:latin typeface="Century Gothic" panose="020B0502020202020204" pitchFamily="34" charset="0"/>
            </a:endParaRPr>
          </a:p>
          <a:p>
            <a:endParaRPr lang="en-US"/>
          </a:p>
          <a:p>
            <a:endParaRPr lang="en-GB"/>
          </a:p>
        </p:txBody>
      </p:sp>
      <p:sp>
        <p:nvSpPr>
          <p:cNvPr id="4" name="Slide Number Placeholder 3">
            <a:extLst>
              <a:ext uri="{FF2B5EF4-FFF2-40B4-BE49-F238E27FC236}">
                <a16:creationId xmlns:a16="http://schemas.microsoft.com/office/drawing/2014/main" id="{3E7978AF-856A-8AB4-8680-1C6EF6ADC5E6}"/>
              </a:ext>
            </a:extLst>
          </p:cNvPr>
          <p:cNvSpPr>
            <a:spLocks noGrp="1"/>
          </p:cNvSpPr>
          <p:nvPr>
            <p:ph type="sldNum" sz="quarter" idx="5"/>
          </p:nvPr>
        </p:nvSpPr>
        <p:spPr/>
        <p:txBody>
          <a:bodyPr/>
          <a:lstStyle/>
          <a:p>
            <a:fld id="{E47C491F-B4FD-4DFC-8989-5793D98FB97B}" type="slidenum">
              <a:rPr lang="en-GB" smtClean="0"/>
              <a:t>13</a:t>
            </a:fld>
            <a:endParaRPr lang="en-GB"/>
          </a:p>
        </p:txBody>
      </p:sp>
    </p:spTree>
    <p:extLst>
      <p:ext uri="{BB962C8B-B14F-4D97-AF65-F5344CB8AC3E}">
        <p14:creationId xmlns:p14="http://schemas.microsoft.com/office/powerpoint/2010/main" val="3579574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Century Gothic" panose="020B0502020202020204" pitchFamily="34" charset="0"/>
                <a:ea typeface="+mn-ea"/>
                <a:cs typeface="+mn-cs"/>
              </a:rPr>
              <a:t>In January 2025, we published a report highlighting the ‘constant fight’ that autistic people and their families face to get the right support across education, employment, diagnosis, mental health and social care. To support the launch, we asked our campaigners to invite their MPs to come to our Parliamentary event and learn more about the issues and what could make a difference. 3,327 campaigners sent an invite to their MP.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Century Gothic" panose="020B0502020202020204" pitchFamily="34" charset="0"/>
              <a:ea typeface="+mn-ea"/>
              <a:cs typeface="+mn-cs"/>
            </a:endParaRPr>
          </a:p>
          <a:p>
            <a:r>
              <a:rPr lang="en-GB" sz="1200" kern="1200">
                <a:solidFill>
                  <a:schemeClr val="tx1"/>
                </a:solidFill>
                <a:effectLst/>
                <a:latin typeface="Century Gothic" panose="020B0502020202020204" pitchFamily="34" charset="0"/>
                <a:ea typeface="+mn-ea"/>
                <a:cs typeface="+mn-cs"/>
              </a:rPr>
              <a:t>In Northern Ireland, in September 2024, we launched the </a:t>
            </a:r>
            <a:r>
              <a:rPr lang="en-GB" sz="1200" i="1" kern="1200">
                <a:solidFill>
                  <a:schemeClr val="tx1"/>
                </a:solidFill>
                <a:effectLst/>
                <a:latin typeface="Century Gothic" panose="020B0502020202020204" pitchFamily="34" charset="0"/>
                <a:ea typeface="+mn-ea"/>
                <a:cs typeface="+mn-cs"/>
              </a:rPr>
              <a:t>Forgotten Voices campaign</a:t>
            </a:r>
            <a:r>
              <a:rPr lang="en-GB" sz="1200" kern="1200">
                <a:solidFill>
                  <a:schemeClr val="tx1"/>
                </a:solidFill>
                <a:effectLst/>
                <a:latin typeface="Century Gothic" panose="020B0502020202020204" pitchFamily="34" charset="0"/>
                <a:ea typeface="+mn-ea"/>
                <a:cs typeface="+mn-cs"/>
              </a:rPr>
              <a:t>, highlighting the catastrophic failure of Northern Ireland’s health and social care system to provide residential care and short breaks to struggling families of autistic young people with high support needs. This campaign was launched to accompany the Spotlight TV programme,</a:t>
            </a:r>
            <a:r>
              <a:rPr lang="en-GB" sz="1200" i="1" kern="1200">
                <a:solidFill>
                  <a:schemeClr val="tx1"/>
                </a:solidFill>
                <a:effectLst/>
                <a:latin typeface="Century Gothic" panose="020B0502020202020204" pitchFamily="34" charset="0"/>
                <a:ea typeface="+mn-ea"/>
                <a:cs typeface="+mn-cs"/>
              </a:rPr>
              <a:t> I am not OK. </a:t>
            </a:r>
            <a:r>
              <a:rPr lang="en-GB" sz="1200" kern="1200">
                <a:solidFill>
                  <a:schemeClr val="tx1"/>
                </a:solidFill>
                <a:effectLst/>
                <a:latin typeface="Century Gothic" panose="020B0502020202020204" pitchFamily="34" charset="0"/>
                <a:ea typeface="+mn-ea"/>
                <a:cs typeface="+mn-cs"/>
              </a:rPr>
              <a:t>After this aired, we and the families involved worked tirelessly to ensure that the campaign delivers real change. We were delighted when the Minister announced additional budget of £2m for children’s disability services in this financial year and recurrent funding of £13m thereafter. That will have a huge impact on the families struggling to find care for their young people.</a:t>
            </a:r>
            <a:br>
              <a:rPr lang="en-GB" sz="1200" kern="1200">
                <a:solidFill>
                  <a:schemeClr val="tx1"/>
                </a:solidFill>
                <a:effectLst/>
                <a:latin typeface="Century Gothic" panose="020B0502020202020204" pitchFamily="34" charset="0"/>
                <a:ea typeface="+mn-ea"/>
                <a:cs typeface="+mn-cs"/>
              </a:rPr>
            </a:br>
            <a:endParaRPr lang="en-GB" sz="1200" kern="1200">
              <a:solidFill>
                <a:schemeClr val="tx1"/>
              </a:solidFill>
              <a:effectLst/>
              <a:latin typeface="Century Gothic" panose="020B0502020202020204" pitchFamily="34" charset="0"/>
              <a:ea typeface="+mn-ea"/>
              <a:cs typeface="+mn-cs"/>
            </a:endParaRPr>
          </a:p>
          <a:p>
            <a:r>
              <a:rPr lang="en-GB" sz="1200" kern="1200">
                <a:solidFill>
                  <a:schemeClr val="tx1"/>
                </a:solidFill>
                <a:effectLst/>
                <a:latin typeface="Century Gothic" panose="020B0502020202020204" pitchFamily="34" charset="0"/>
                <a:ea typeface="+mn-ea"/>
                <a:cs typeface="+mn-cs"/>
              </a:rPr>
              <a:t>In Scotland, we had 19 meetings with MSPs on various issues affecting autistic people, and hosted a parliamentary roundtable about the </a:t>
            </a:r>
            <a:r>
              <a:rPr lang="en-GB" sz="1200" i="1" kern="1200">
                <a:solidFill>
                  <a:schemeClr val="tx1"/>
                </a:solidFill>
                <a:effectLst/>
                <a:latin typeface="Century Gothic" panose="020B0502020202020204" pitchFamily="34" charset="0"/>
                <a:ea typeface="+mn-ea"/>
                <a:cs typeface="+mn-cs"/>
              </a:rPr>
              <a:t>Learning Disabilities, Autism and Neurodivergence Bill</a:t>
            </a:r>
            <a:r>
              <a:rPr lang="en-GB" sz="1200" kern="1200">
                <a:solidFill>
                  <a:schemeClr val="tx1"/>
                </a:solidFill>
                <a:effectLst/>
                <a:latin typeface="Century Gothic" panose="020B0502020202020204" pitchFamily="34" charset="0"/>
                <a:ea typeface="+mn-ea"/>
                <a:cs typeface="+mn-cs"/>
              </a:rPr>
              <a:t> with our campaigners.  </a:t>
            </a:r>
            <a:endParaRPr lang="en-GB">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fld id="{E47C491F-B4FD-4DFC-8989-5793D98FB97B}" type="slidenum">
              <a:rPr lang="en-GB" smtClean="0"/>
              <a:t>14</a:t>
            </a:fld>
            <a:endParaRPr lang="en-GB"/>
          </a:p>
        </p:txBody>
      </p:sp>
    </p:spTree>
    <p:extLst>
      <p:ext uri="{BB962C8B-B14F-4D97-AF65-F5344CB8AC3E}">
        <p14:creationId xmlns:p14="http://schemas.microsoft.com/office/powerpoint/2010/main" val="4292908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entury Gothic" panose="020B0502020202020204" pitchFamily="34" charset="0"/>
              </a:rPr>
              <a:t>None of this work would be possible without you. So much of the impact we had last year is a direct result of the generosity, dedication and drive of our members, donors and fundraisers. We are deeply grateful for your support. </a:t>
            </a:r>
          </a:p>
          <a:p>
            <a:endParaRPr lang="en-US">
              <a:latin typeface="Century Gothic" panose="020B0502020202020204" pitchFamily="34" charset="0"/>
            </a:endParaRPr>
          </a:p>
          <a:p>
            <a:r>
              <a:rPr lang="en-US">
                <a:latin typeface="Century Gothic" panose="020B0502020202020204" pitchFamily="34" charset="0"/>
              </a:rPr>
              <a:t>Together, you helped us raise £10.4 million to fund our vital work to make society work better for autistic people and their families.</a:t>
            </a:r>
          </a:p>
          <a:p>
            <a:endParaRPr lang="en-US">
              <a:latin typeface="Century Gothic" panose="020B0502020202020204" pitchFamily="34" charset="0"/>
            </a:endParaRPr>
          </a:p>
          <a:p>
            <a:endParaRPr lang="en-US">
              <a:latin typeface="Century Gothic" panose="020B0502020202020204" pitchFamily="34" charset="0"/>
            </a:endParaRPr>
          </a:p>
          <a:p>
            <a:endParaRPr lang="en-US">
              <a:latin typeface="Century Gothic" panose="020B0502020202020204" pitchFamily="34" charset="0"/>
            </a:endParaRPr>
          </a:p>
          <a:p>
            <a:endParaRPr lang="en-US">
              <a:latin typeface="Century Gothic" panose="020B0502020202020204" pitchFamily="34" charset="0"/>
            </a:endParaRPr>
          </a:p>
          <a:p>
            <a:endParaRPr lang="en-US">
              <a:latin typeface="Century Gothic" panose="020B0502020202020204" pitchFamily="34" charset="0"/>
            </a:endParaRPr>
          </a:p>
          <a:p>
            <a:endParaRPr lang="en-US">
              <a:latin typeface="Century Gothic" panose="020B0502020202020204" pitchFamily="34" charset="0"/>
            </a:endParaRPr>
          </a:p>
          <a:p>
            <a:endParaRPr lang="en-US">
              <a:latin typeface="Century Gothic" panose="020B0502020202020204" pitchFamily="34" charset="0"/>
            </a:endParaRPr>
          </a:p>
          <a:p>
            <a:endParaRPr lang="en-GB"/>
          </a:p>
        </p:txBody>
      </p:sp>
      <p:sp>
        <p:nvSpPr>
          <p:cNvPr id="4" name="Slide Number Placeholder 3"/>
          <p:cNvSpPr>
            <a:spLocks noGrp="1"/>
          </p:cNvSpPr>
          <p:nvPr>
            <p:ph type="sldNum" sz="quarter" idx="5"/>
          </p:nvPr>
        </p:nvSpPr>
        <p:spPr/>
        <p:txBody>
          <a:bodyPr/>
          <a:lstStyle/>
          <a:p>
            <a:fld id="{E47C491F-B4FD-4DFC-8989-5793D98FB97B}" type="slidenum">
              <a:rPr lang="en-GB" smtClean="0"/>
              <a:t>15</a:t>
            </a:fld>
            <a:endParaRPr lang="en-GB"/>
          </a:p>
        </p:txBody>
      </p:sp>
    </p:spTree>
    <p:extLst>
      <p:ext uri="{BB962C8B-B14F-4D97-AF65-F5344CB8AC3E}">
        <p14:creationId xmlns:p14="http://schemas.microsoft.com/office/powerpoint/2010/main" val="3225410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Century Gothic" panose="020B0502020202020204" pitchFamily="34" charset="0"/>
                <a:ea typeface="+mn-ea"/>
                <a:cs typeface="+mn-cs"/>
              </a:rPr>
              <a:t>We are immensely proud to reflect on the success and impact we have had in the second year of our Vision to Reality strategy. </a:t>
            </a:r>
            <a:r>
              <a:rPr lang="en-US" sz="1200" kern="1200">
                <a:solidFill>
                  <a:schemeClr val="tx1"/>
                </a:solidFill>
                <a:effectLst/>
                <a:latin typeface="Century Gothic" panose="020B0502020202020204" pitchFamily="34" charset="0"/>
                <a:ea typeface="+mn-ea"/>
                <a:cs typeface="+mn-cs"/>
              </a:rPr>
              <a:t>But there is much more to do to create a society that works for autistic people. To give just a few statistics: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Century Gothic" panose="020B0502020202020204" pitchFamily="34" charset="0"/>
              <a:ea typeface="+mn-ea"/>
              <a:cs typeface="+mn-cs"/>
            </a:endParaRPr>
          </a:p>
          <a:p>
            <a:r>
              <a:rPr lang="en-GB"/>
              <a:t>•In June 2025, 236,225 people in England were waiting for an autism diagnosis assessment. </a:t>
            </a:r>
            <a:endParaRPr lang="en-US">
              <a:ea typeface="Calibri" panose="020F0502020204030204"/>
              <a:cs typeface="Calibri" panose="020F0502020204030204"/>
            </a:endParaRPr>
          </a:p>
          <a:p>
            <a:r>
              <a:rPr lang="en-GB"/>
              <a:t>•In August 2025, over 2,000 autistic people or people with a learning disability were in mental health hospitals. </a:t>
            </a:r>
            <a:endParaRPr lang="en-US">
              <a:ea typeface="Calibri" panose="020F0502020204030204"/>
              <a:cs typeface="Calibri" panose="020F0502020204030204"/>
            </a:endParaRPr>
          </a:p>
          <a:p>
            <a:r>
              <a:rPr lang="en-GB"/>
              <a:t>•And, the most recent Government data shows the employment rate for autistic people is at only 29%. </a:t>
            </a:r>
            <a:endParaRPr lang="en-US">
              <a:ea typeface="Calibri" panose="020F0502020204030204"/>
              <a:cs typeface="Calibri" panose="020F0502020204030204"/>
            </a:endParaRPr>
          </a:p>
          <a:p>
            <a:pPr marL="171450" indent="-171450">
              <a:buFont typeface="Arial" panose="020B0604020202020204" pitchFamily="34" charset="0"/>
              <a:buChar char="•"/>
            </a:pPr>
            <a:endParaRPr lang="en-US">
              <a:latin typeface="Century Gothic" panose="020B0502020202020204" pitchFamily="34" charset="0"/>
            </a:endParaRPr>
          </a:p>
          <a:p>
            <a:endParaRPr lang="en-US">
              <a:latin typeface="Century Gothic" panose="020B0502020202020204" pitchFamily="34" charset="0"/>
            </a:endParaRPr>
          </a:p>
          <a:p>
            <a:r>
              <a:rPr lang="en-US">
                <a:latin typeface="Century Gothic" panose="020B0502020202020204" pitchFamily="34" charset="0"/>
              </a:rPr>
              <a:t>We’re ready to take on these inequalities and won’t stop fighting for change. Thank you for your vital support for our work and for helping us make a huge impact last year.</a:t>
            </a:r>
          </a:p>
          <a:p>
            <a:endParaRPr lang="en-US">
              <a:latin typeface="Century Gothic" panose="020B0502020202020204" pitchFamily="34" charset="0"/>
            </a:endParaRPr>
          </a:p>
          <a:p>
            <a:endParaRPr lang="en-US">
              <a:latin typeface="Century Gothic" panose="020B0502020202020204" pitchFamily="34" charset="0"/>
            </a:endParaRPr>
          </a:p>
          <a:p>
            <a:endParaRPr lang="en-US">
              <a:latin typeface="Century Gothic" panose="020B0502020202020204" pitchFamily="34" charset="0"/>
            </a:endParaRPr>
          </a:p>
          <a:p>
            <a:endParaRPr lang="en-US">
              <a:latin typeface="Century Gothic" panose="020B0502020202020204" pitchFamily="34" charset="0"/>
            </a:endParaRPr>
          </a:p>
          <a:p>
            <a:endParaRPr lang="en-US">
              <a:latin typeface="Century Gothic" panose="020B0502020202020204" pitchFamily="34" charset="0"/>
            </a:endParaRPr>
          </a:p>
          <a:p>
            <a:endParaRPr lang="en-US">
              <a:latin typeface="Century Gothic" panose="020B0502020202020204" pitchFamily="34" charset="0"/>
            </a:endParaRPr>
          </a:p>
          <a:p>
            <a:endParaRPr lang="en-US">
              <a:latin typeface="Century Gothic" panose="020B0502020202020204" pitchFamily="34" charset="0"/>
            </a:endParaRPr>
          </a:p>
          <a:p>
            <a:endParaRPr lang="en-GB"/>
          </a:p>
        </p:txBody>
      </p:sp>
      <p:sp>
        <p:nvSpPr>
          <p:cNvPr id="4" name="Slide Number Placeholder 3"/>
          <p:cNvSpPr>
            <a:spLocks noGrp="1"/>
          </p:cNvSpPr>
          <p:nvPr>
            <p:ph type="sldNum" sz="quarter" idx="5"/>
          </p:nvPr>
        </p:nvSpPr>
        <p:spPr/>
        <p:txBody>
          <a:bodyPr/>
          <a:lstStyle/>
          <a:p>
            <a:fld id="{E47C491F-B4FD-4DFC-8989-5793D98FB97B}" type="slidenum">
              <a:rPr lang="en-GB" smtClean="0"/>
              <a:t>16</a:t>
            </a:fld>
            <a:endParaRPr lang="en-GB"/>
          </a:p>
        </p:txBody>
      </p:sp>
    </p:spTree>
    <p:extLst>
      <p:ext uri="{BB962C8B-B14F-4D97-AF65-F5344CB8AC3E}">
        <p14:creationId xmlns:p14="http://schemas.microsoft.com/office/powerpoint/2010/main" val="15503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Century Gothic"/>
              </a:rPr>
              <a:t>I’m going to talk about the impact of our work over the last financial year, and the progress we’ve made in the second year of our Vision to Reality strategy. </a:t>
            </a:r>
            <a:endParaRPr lang="en-GB" sz="1200">
              <a:latin typeface="Century Gothic"/>
            </a:endParaRPr>
          </a:p>
        </p:txBody>
      </p:sp>
      <p:sp>
        <p:nvSpPr>
          <p:cNvPr id="4" name="Slide Number Placeholder 3"/>
          <p:cNvSpPr>
            <a:spLocks noGrp="1"/>
          </p:cNvSpPr>
          <p:nvPr>
            <p:ph type="sldNum" sz="quarter" idx="5"/>
          </p:nvPr>
        </p:nvSpPr>
        <p:spPr/>
        <p:txBody>
          <a:bodyPr/>
          <a:lstStyle/>
          <a:p>
            <a:fld id="{E47C491F-B4FD-4DFC-8989-5793D98FB97B}" type="slidenum">
              <a:rPr lang="en-GB" smtClean="0"/>
              <a:t>2</a:t>
            </a:fld>
            <a:endParaRPr lang="en-GB"/>
          </a:p>
        </p:txBody>
      </p:sp>
    </p:spTree>
    <p:extLst>
      <p:ext uri="{BB962C8B-B14F-4D97-AF65-F5344CB8AC3E}">
        <p14:creationId xmlns:p14="http://schemas.microsoft.com/office/powerpoint/2010/main" val="4048907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D1185-3C89-482D-DD4D-DDEF920EA0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A45A27-ACE8-8841-70A4-E5EBF3A76A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1005EB-00B5-F424-8433-9C7F9F7BE0AF}"/>
              </a:ext>
            </a:extLst>
          </p:cNvPr>
          <p:cNvSpPr>
            <a:spLocks noGrp="1"/>
          </p:cNvSpPr>
          <p:nvPr>
            <p:ph type="body" idx="1"/>
          </p:nvPr>
        </p:nvSpPr>
        <p:spPr/>
        <p:txBody>
          <a:bodyPr/>
          <a:lstStyle/>
          <a:p>
            <a:endParaRPr lang="en-US"/>
          </a:p>
          <a:p>
            <a:r>
              <a:rPr lang="en-US" baseline="0">
                <a:latin typeface="Century Gothic" panose="020B0502020202020204" pitchFamily="34" charset="0"/>
              </a:rPr>
              <a:t>Our Vision to Reality strategy, which runs from April 2023 to April 2026, sets out what we want to achieve as a charity.</a:t>
            </a:r>
          </a:p>
          <a:p>
            <a:endParaRPr lang="en-US" baseline="0">
              <a:latin typeface="Century Gothic" panose="020B0502020202020204" pitchFamily="34" charset="0"/>
            </a:endParaRPr>
          </a:p>
          <a:p>
            <a:r>
              <a:rPr lang="en-US" baseline="0">
                <a:latin typeface="Century Gothic" panose="020B0502020202020204" pitchFamily="34" charset="0"/>
              </a:rPr>
              <a:t>First of all, it says our role is to support all autistic people and their families to live a fulfilled life on their terms.</a:t>
            </a:r>
          </a:p>
          <a:p>
            <a:endParaRPr lang="en-US" baseline="0">
              <a:latin typeface="Century Gothic" panose="020B0502020202020204" pitchFamily="34" charset="0"/>
            </a:endParaRPr>
          </a:p>
          <a:p>
            <a:r>
              <a:rPr lang="en-US" baseline="0">
                <a:latin typeface="Century Gothic" panose="020B0502020202020204" pitchFamily="34" charset="0"/>
              </a:rPr>
              <a:t>Secondly, our role is to influence and collaborate with other professionals who work with autistic people. That’s where we train and work with teachers, healthcare workers, companies and employers to help them understand more about autism and the adjustments that autistic people need.</a:t>
            </a:r>
          </a:p>
          <a:p>
            <a:endParaRPr lang="en-US" baseline="0">
              <a:latin typeface="Century Gothic" panose="020B0502020202020204" pitchFamily="34" charset="0"/>
            </a:endParaRPr>
          </a:p>
          <a:p>
            <a:r>
              <a:rPr lang="en-US" baseline="0">
                <a:latin typeface="Century Gothic" panose="020B0502020202020204" pitchFamily="34" charset="0"/>
              </a:rPr>
              <a:t>Thirdly, we work to transform society by building understanding, acceptance and respect for autistic people. And that's very much our awareness and campaigning work.</a:t>
            </a:r>
          </a:p>
          <a:p>
            <a:endParaRPr lang="en-US" baseline="0">
              <a:latin typeface="Century Gothic" panose="020B0502020202020204" pitchFamily="34" charset="0"/>
            </a:endParaRPr>
          </a:p>
          <a:p>
            <a:r>
              <a:rPr lang="en-US" baseline="0">
                <a:latin typeface="Century Gothic" panose="020B0502020202020204" pitchFamily="34" charset="0"/>
              </a:rPr>
              <a:t>So, let’s look at our impact in these three areas over the last year.</a:t>
            </a:r>
          </a:p>
          <a:p>
            <a:endParaRPr lang="en-GB"/>
          </a:p>
        </p:txBody>
      </p:sp>
      <p:sp>
        <p:nvSpPr>
          <p:cNvPr id="4" name="Slide Number Placeholder 3">
            <a:extLst>
              <a:ext uri="{FF2B5EF4-FFF2-40B4-BE49-F238E27FC236}">
                <a16:creationId xmlns:a16="http://schemas.microsoft.com/office/drawing/2014/main" id="{C1B59CB3-539A-2E09-3529-AEFB4FC8E33F}"/>
              </a:ext>
            </a:extLst>
          </p:cNvPr>
          <p:cNvSpPr>
            <a:spLocks noGrp="1"/>
          </p:cNvSpPr>
          <p:nvPr>
            <p:ph type="sldNum" sz="quarter" idx="5"/>
          </p:nvPr>
        </p:nvSpPr>
        <p:spPr/>
        <p:txBody>
          <a:bodyPr/>
          <a:lstStyle/>
          <a:p>
            <a:fld id="{E47C491F-B4FD-4DFC-8989-5793D98FB97B}" type="slidenum">
              <a:rPr lang="en-GB" smtClean="0"/>
              <a:t>3</a:t>
            </a:fld>
            <a:endParaRPr lang="en-GB"/>
          </a:p>
        </p:txBody>
      </p:sp>
    </p:spTree>
    <p:extLst>
      <p:ext uri="{BB962C8B-B14F-4D97-AF65-F5344CB8AC3E}">
        <p14:creationId xmlns:p14="http://schemas.microsoft.com/office/powerpoint/2010/main" val="1148828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entury Gothic"/>
              </a:rPr>
              <a:t>So, we start off with our work </a:t>
            </a:r>
            <a:r>
              <a:rPr lang="en-GB" sz="1200">
                <a:latin typeface="Century Gothic"/>
              </a:rPr>
              <a:t>supporting autistic people and their families to live a fulfilled life on their terms.</a:t>
            </a:r>
          </a:p>
          <a:p>
            <a:endParaRPr lang="en-US">
              <a:latin typeface="Century Gothic" panose="020B0502020202020204" pitchFamily="34" charset="0"/>
            </a:endParaRPr>
          </a:p>
          <a:p>
            <a:r>
              <a:rPr lang="en-US">
                <a:latin typeface="Century Gothic"/>
              </a:rPr>
              <a:t>One of the major ways we do this is with our expert advice and guidance. </a:t>
            </a:r>
          </a:p>
          <a:p>
            <a:endParaRPr lang="en-US">
              <a:latin typeface="Century Gothic" panose="020B0502020202020204" pitchFamily="34" charset="0"/>
            </a:endParaRPr>
          </a:p>
          <a:p>
            <a:r>
              <a:rPr lang="en-US">
                <a:latin typeface="Century Gothic"/>
              </a:rPr>
              <a:t>Last year, </a:t>
            </a:r>
            <a:r>
              <a:rPr lang="en-US" sz="1200" b="0" i="0" kern="1200">
                <a:effectLst/>
                <a:latin typeface="Century Gothic"/>
              </a:rPr>
              <a:t>through the advice on our website, we reached more than 1.3 million people, providing essential support and evidence-based information about autism.</a:t>
            </a:r>
          </a:p>
          <a:p>
            <a:endParaRPr lang="en-US" sz="1200" b="0" i="0" kern="1200">
              <a:effectLst/>
              <a:latin typeface="Century Gothic" panose="020B0502020202020204" pitchFamily="34" charset="0"/>
            </a:endParaRPr>
          </a:p>
          <a:p>
            <a:r>
              <a:rPr lang="en-US" sz="1200" b="0" i="0" kern="1200">
                <a:effectLst/>
                <a:latin typeface="Century Gothic"/>
              </a:rPr>
              <a:t>I would stress that all of our advice and guidance is based on detailed evidence reviews. We examine the latest research on each topic and autistic people’s lived experiences, and write our advice and guidance from that. This is vitally important when there is so much damaging misinformation about autism in the media, and it means that we are an expert and trusted source of information. </a:t>
            </a:r>
          </a:p>
          <a:p>
            <a:endParaRPr lang="en-US" sz="1200" b="0" i="0" kern="1200">
              <a:effectLst/>
              <a:latin typeface="Century Gothic" panose="020B0502020202020204" pitchFamily="34" charset="0"/>
            </a:endParaRPr>
          </a:p>
          <a:p>
            <a:r>
              <a:rPr lang="en-US" sz="1200" b="0" i="0" kern="1200">
                <a:effectLst/>
                <a:latin typeface="Century Gothic"/>
              </a:rPr>
              <a:t>This year, we launched information hubs about diagnosis and employment, with a number of practical tools and resources, and these were very well-received.</a:t>
            </a:r>
            <a:endParaRPr lang="en-US">
              <a:latin typeface="Century Gothic"/>
            </a:endParaRPr>
          </a:p>
          <a:p>
            <a:endParaRPr lang="en-US">
              <a:latin typeface="Century Gothic" panose="020B0502020202020204" pitchFamily="34" charset="0"/>
            </a:endParaRPr>
          </a:p>
          <a:p>
            <a:endParaRPr lang="en-US">
              <a:latin typeface="Century Gothic" panose="020B0502020202020204" pitchFamily="34" charset="0"/>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fld id="{E47C491F-B4FD-4DFC-8989-5793D98FB97B}" type="slidenum">
              <a:rPr lang="en-GB" smtClean="0"/>
              <a:t>4</a:t>
            </a:fld>
            <a:endParaRPr lang="en-GB"/>
          </a:p>
        </p:txBody>
      </p:sp>
    </p:spTree>
    <p:extLst>
      <p:ext uri="{BB962C8B-B14F-4D97-AF65-F5344CB8AC3E}">
        <p14:creationId xmlns:p14="http://schemas.microsoft.com/office/powerpoint/2010/main" val="3504254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107B8-A76C-436B-105B-E9037061CF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25BAB-64E8-391C-FCDE-A7C67423F4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80559-5959-68E9-0C86-BAE1F40FD7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solidFill>
                  <a:srgbClr val="4203BF"/>
                </a:solidFill>
                <a:latin typeface="Century Gothic" panose="020B0502020202020204" pitchFamily="34" charset="0"/>
              </a:rPr>
              <a:t>Our specialist residential, supported living and </a:t>
            </a:r>
            <a:r>
              <a:rPr lang="en-US" sz="1200" b="0" err="1">
                <a:solidFill>
                  <a:srgbClr val="4203BF"/>
                </a:solidFill>
                <a:latin typeface="Century Gothic" panose="020B0502020202020204" pitchFamily="34" charset="0"/>
              </a:rPr>
              <a:t>centres</a:t>
            </a:r>
            <a:r>
              <a:rPr lang="en-US" sz="1200" b="0">
                <a:solidFill>
                  <a:srgbClr val="4203BF"/>
                </a:solidFill>
                <a:latin typeface="Century Gothic" panose="020B0502020202020204" pitchFamily="34" charset="0"/>
              </a:rPr>
              <a:t> for autistic adults supported o</a:t>
            </a:r>
            <a:r>
              <a:rPr lang="en-GB" sz="1200" b="0" err="1">
                <a:solidFill>
                  <a:srgbClr val="4203BF"/>
                </a:solidFill>
                <a:latin typeface="Century Gothic" panose="020B0502020202020204" pitchFamily="34" charset="0"/>
              </a:rPr>
              <a:t>ver</a:t>
            </a:r>
            <a:r>
              <a:rPr lang="en-GB" sz="1200" b="0">
                <a:solidFill>
                  <a:srgbClr val="4203BF"/>
                </a:solidFill>
                <a:latin typeface="Century Gothic" panose="020B0502020202020204" pitchFamily="34" charset="0"/>
              </a:rPr>
              <a:t> </a:t>
            </a:r>
            <a:r>
              <a:rPr lang="en-US" sz="1200" b="0">
                <a:solidFill>
                  <a:srgbClr val="4203BF"/>
                </a:solidFill>
                <a:latin typeface="Century Gothic" panose="020B0502020202020204" pitchFamily="34" charset="0"/>
              </a:rPr>
              <a:t>400 </a:t>
            </a:r>
            <a:r>
              <a:rPr lang="en-US" sz="1200">
                <a:solidFill>
                  <a:srgbClr val="4203BF"/>
                </a:solidFill>
                <a:latin typeface="Century Gothic" panose="020B0502020202020204" pitchFamily="34" charset="0"/>
              </a:rPr>
              <a:t>autistic people last year. Many of the autistic adults who use our services have complex needs, and our staff are focused on meeting their individual needs and helping them build a better quality of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4203BF"/>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4203BF"/>
                </a:solidFill>
                <a:latin typeface="Century Gothic" panose="020B0502020202020204" pitchFamily="34" charset="0"/>
              </a:rPr>
              <a:t>You can see Peter pictured here with his support worker, Sean, who were in </a:t>
            </a:r>
            <a:r>
              <a:rPr lang="en-GB" sz="1200" i="1">
                <a:solidFill>
                  <a:srgbClr val="4203BF"/>
                </a:solidFill>
                <a:latin typeface="Century Gothic" panose="020B0502020202020204" pitchFamily="34" charset="0"/>
              </a:rPr>
              <a:t>Your Autism </a:t>
            </a:r>
            <a:r>
              <a:rPr lang="en-GB" sz="1200">
                <a:solidFill>
                  <a:srgbClr val="4203BF"/>
                </a:solidFill>
                <a:latin typeface="Century Gothic" panose="020B0502020202020204" pitchFamily="34" charset="0"/>
              </a:rPr>
              <a:t>magazine recently. Peter says he loves coming to our Belfast Centre, especially doing crafts with Sean, who has worked with him for an amazing 12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4203BF"/>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Century Gothic" panose="020B0502020202020204" pitchFamily="34" charset="0"/>
                <a:ea typeface="+mn-ea"/>
                <a:cs typeface="+mn-cs"/>
              </a:rPr>
              <a:t>Our adult services have been delivered in what continues to be a very challenging financial environment for all adult social care providers. Council funding pressures and cuts have affected us, and we've continued to have to make some difficult decisions about services to ensure our future stability. Paul Robinson will tell us more in his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4203BF"/>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4203BF"/>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4203BF"/>
              </a:solidFill>
              <a:latin typeface="Century Gothic"/>
            </a:endParaRPr>
          </a:p>
        </p:txBody>
      </p:sp>
      <p:sp>
        <p:nvSpPr>
          <p:cNvPr id="4" name="Slide Number Placeholder 3">
            <a:extLst>
              <a:ext uri="{FF2B5EF4-FFF2-40B4-BE49-F238E27FC236}">
                <a16:creationId xmlns:a16="http://schemas.microsoft.com/office/drawing/2014/main" id="{9DBA9277-CE3E-944A-D9C7-466561A24242}"/>
              </a:ext>
            </a:extLst>
          </p:cNvPr>
          <p:cNvSpPr>
            <a:spLocks noGrp="1"/>
          </p:cNvSpPr>
          <p:nvPr>
            <p:ph type="sldNum" sz="quarter" idx="5"/>
          </p:nvPr>
        </p:nvSpPr>
        <p:spPr/>
        <p:txBody>
          <a:bodyPr/>
          <a:lstStyle/>
          <a:p>
            <a:fld id="{E47C491F-B4FD-4DFC-8989-5793D98FB97B}" type="slidenum">
              <a:rPr lang="en-GB" smtClean="0"/>
              <a:t>5</a:t>
            </a:fld>
            <a:endParaRPr lang="en-GB"/>
          </a:p>
        </p:txBody>
      </p:sp>
    </p:spTree>
    <p:extLst>
      <p:ext uri="{BB962C8B-B14F-4D97-AF65-F5344CB8AC3E}">
        <p14:creationId xmlns:p14="http://schemas.microsoft.com/office/powerpoint/2010/main" val="492149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65A68-FB2E-B106-93A8-B957D07754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99A6BF-6CF1-0C22-75F0-37FA3D3830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6C2215-178C-B73D-93D7-2E2792C6615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4203BF"/>
              </a:solidFill>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In Scotland, our Growing Up, Embrace Autism, Empower Up, Moving Forward and other support </a:t>
            </a:r>
            <a:r>
              <a:rPr lang="en-US" sz="1200" b="0" i="0" kern="1200" err="1">
                <a:solidFill>
                  <a:schemeClr val="tx1"/>
                </a:solidFill>
                <a:effectLst/>
                <a:latin typeface="+mn-lt"/>
                <a:ea typeface="+mn-ea"/>
                <a:cs typeface="+mn-cs"/>
              </a:rPr>
              <a:t>programmes</a:t>
            </a:r>
            <a:r>
              <a:rPr lang="en-US" sz="1200" b="0" i="0" kern="1200">
                <a:solidFill>
                  <a:schemeClr val="tx1"/>
                </a:solidFill>
                <a:effectLst/>
                <a:latin typeface="+mn-lt"/>
                <a:ea typeface="+mn-ea"/>
                <a:cs typeface="+mn-cs"/>
              </a:rPr>
              <a:t> helped </a:t>
            </a:r>
            <a:r>
              <a:rPr lang="en-US"/>
              <a:t>600</a:t>
            </a:r>
            <a:r>
              <a:rPr lang="en-US" sz="1200" b="0" i="0" kern="1200">
                <a:solidFill>
                  <a:schemeClr val="tx1"/>
                </a:solidFill>
                <a:effectLst/>
                <a:latin typeface="+mn-lt"/>
                <a:ea typeface="+mn-ea"/>
                <a:cs typeface="+mn-cs"/>
              </a:rPr>
              <a:t> autistic people.</a:t>
            </a:r>
            <a:endParaRPr lang="en-US" sz="1200" b="0" i="0" kern="120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4203BF"/>
              </a:solidFill>
              <a:latin typeface="Century Gothic"/>
            </a:endParaRPr>
          </a:p>
        </p:txBody>
      </p:sp>
      <p:sp>
        <p:nvSpPr>
          <p:cNvPr id="4" name="Slide Number Placeholder 3">
            <a:extLst>
              <a:ext uri="{FF2B5EF4-FFF2-40B4-BE49-F238E27FC236}">
                <a16:creationId xmlns:a16="http://schemas.microsoft.com/office/drawing/2014/main" id="{B0F4FE31-0D60-3E3A-8F3B-9D4FD7B456D9}"/>
              </a:ext>
            </a:extLst>
          </p:cNvPr>
          <p:cNvSpPr>
            <a:spLocks noGrp="1"/>
          </p:cNvSpPr>
          <p:nvPr>
            <p:ph type="sldNum" sz="quarter" idx="5"/>
          </p:nvPr>
        </p:nvSpPr>
        <p:spPr/>
        <p:txBody>
          <a:bodyPr/>
          <a:lstStyle/>
          <a:p>
            <a:fld id="{E47C491F-B4FD-4DFC-8989-5793D98FB97B}" type="slidenum">
              <a:rPr lang="en-GB" smtClean="0"/>
              <a:t>6</a:t>
            </a:fld>
            <a:endParaRPr lang="en-GB"/>
          </a:p>
        </p:txBody>
      </p:sp>
    </p:spTree>
    <p:extLst>
      <p:ext uri="{BB962C8B-B14F-4D97-AF65-F5344CB8AC3E}">
        <p14:creationId xmlns:p14="http://schemas.microsoft.com/office/powerpoint/2010/main" val="1148592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D34CA-8F70-197E-CBBC-B437504C87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9DFF94-BDBF-8868-68A4-806301063A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4BDA09-0D48-8714-F61D-506FB0973730}"/>
              </a:ext>
            </a:extLst>
          </p:cNvPr>
          <p:cNvSpPr>
            <a:spLocks noGrp="1"/>
          </p:cNvSpPr>
          <p:nvPr>
            <p:ph type="body" idx="1"/>
          </p:nvPr>
        </p:nvSpPr>
        <p:spPr/>
        <p:txBody>
          <a:bodyPr/>
          <a:lstStyle/>
          <a:p>
            <a:r>
              <a:rPr lang="en-US" sz="1200" b="0" i="0" kern="1200">
                <a:solidFill>
                  <a:schemeClr val="tx1"/>
                </a:solidFill>
                <a:effectLst/>
                <a:latin typeface="Century Gothic" panose="020B0502020202020204" pitchFamily="34" charset="0"/>
                <a:ea typeface="+mn-ea"/>
                <a:cs typeface="+mn-cs"/>
              </a:rPr>
              <a:t>We all know how life-changing and transformational an autism diagnosis can be. In 2024-25, our Diagnostic and Assessment Service assessed 220 potentially autistic people, and provided advice to over 5,000 others on the diagnosis process. </a:t>
            </a:r>
          </a:p>
          <a:p>
            <a:endParaRPr lang="en-US" sz="1200" b="0" i="0" kern="120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Century Gothic" panose="020B0502020202020204" pitchFamily="34" charset="0"/>
                <a:ea typeface="+mn-ea"/>
                <a:cs typeface="+mn-cs"/>
              </a:rPr>
              <a:t>We made substantial progress this year in increasing our diagnostic and assessment capacity. There are now three independent service providers that have been closely vetted by us, working in partnership with our service to deliver autism assessments.</a:t>
            </a:r>
            <a:endParaRPr lang="en-US">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70D56B05-4681-4313-09FE-3711A907367C}"/>
              </a:ext>
            </a:extLst>
          </p:cNvPr>
          <p:cNvSpPr>
            <a:spLocks noGrp="1"/>
          </p:cNvSpPr>
          <p:nvPr>
            <p:ph type="sldNum" sz="quarter" idx="5"/>
          </p:nvPr>
        </p:nvSpPr>
        <p:spPr/>
        <p:txBody>
          <a:bodyPr/>
          <a:lstStyle/>
          <a:p>
            <a:fld id="{E47C491F-B4FD-4DFC-8989-5793D98FB97B}" type="slidenum">
              <a:rPr lang="en-GB" smtClean="0"/>
              <a:t>7</a:t>
            </a:fld>
            <a:endParaRPr lang="en-GB"/>
          </a:p>
        </p:txBody>
      </p:sp>
    </p:spTree>
    <p:extLst>
      <p:ext uri="{BB962C8B-B14F-4D97-AF65-F5344CB8AC3E}">
        <p14:creationId xmlns:p14="http://schemas.microsoft.com/office/powerpoint/2010/main" val="407921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81633-4A2B-9E10-DFA0-3DA09ECA88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CED4E2-A05C-6289-8CA5-D2FF48A8CE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3313B2-8853-0345-5BE9-EC9DE1BA0283}"/>
              </a:ext>
            </a:extLst>
          </p:cNvPr>
          <p:cNvSpPr>
            <a:spLocks noGrp="1"/>
          </p:cNvSpPr>
          <p:nvPr>
            <p:ph type="body" idx="1"/>
          </p:nvPr>
        </p:nvSpPr>
        <p:spPr/>
        <p:txBody>
          <a:bodyPr/>
          <a:lstStyle/>
          <a:p>
            <a:r>
              <a:rPr lang="en-GB" sz="1200" kern="1200">
                <a:solidFill>
                  <a:schemeClr val="tx1"/>
                </a:solidFill>
                <a:effectLst/>
                <a:latin typeface="Century Gothic" panose="020B0502020202020204" pitchFamily="34" charset="0"/>
                <a:ea typeface="+mn-ea"/>
                <a:cs typeface="+mn-cs"/>
              </a:rPr>
              <a:t>Our branch network continues to demonstrate remarkable strength and commitment, with 83 branches supported by over 750 dedicated volunteers. These volunteers serve as the backbone of our organisation, and they support thousands of autistic people and families in local communities across the UK. </a:t>
            </a:r>
          </a:p>
          <a:p>
            <a:endParaRPr lang="en-GB" sz="1200" kern="1200">
              <a:solidFill>
                <a:schemeClr val="tx1"/>
              </a:solidFill>
              <a:effectLst/>
              <a:latin typeface="Century Gothic" panose="020B0502020202020204" pitchFamily="34" charset="0"/>
              <a:ea typeface="+mn-ea"/>
              <a:cs typeface="+mn-cs"/>
            </a:endParaRPr>
          </a:p>
          <a:p>
            <a:r>
              <a:rPr lang="en-GB" sz="1200" kern="1200">
                <a:solidFill>
                  <a:schemeClr val="tx1"/>
                </a:solidFill>
                <a:effectLst/>
                <a:latin typeface="Century Gothic" panose="020B0502020202020204" pitchFamily="34" charset="0"/>
                <a:ea typeface="+mn-ea"/>
                <a:cs typeface="+mn-cs"/>
              </a:rPr>
              <a:t>In 2024-25, we launched four additional branches across England, Wales and Scotland. </a:t>
            </a:r>
          </a:p>
          <a:p>
            <a:endParaRPr lang="en-GB" sz="1200" kern="1200">
              <a:solidFill>
                <a:schemeClr val="tx1"/>
              </a:solidFill>
              <a:effectLst/>
              <a:latin typeface="Century Gothic" panose="020B0502020202020204" pitchFamily="34" charset="0"/>
              <a:ea typeface="+mn-ea"/>
              <a:cs typeface="+mn-cs"/>
            </a:endParaRPr>
          </a:p>
          <a:p>
            <a:r>
              <a:rPr lang="en-GB" sz="1200" kern="1200">
                <a:solidFill>
                  <a:schemeClr val="tx1"/>
                </a:solidFill>
                <a:effectLst/>
                <a:latin typeface="Century Gothic" panose="020B0502020202020204" pitchFamily="34" charset="0"/>
                <a:ea typeface="+mn-ea"/>
                <a:cs typeface="+mn-cs"/>
              </a:rPr>
              <a:t>Our online branches also experienced significant growth. These digital communities, including our LGBTQ+ support group, book club, running club, and arts and crafts group, have established themselves as vibrant, active groups. </a:t>
            </a:r>
          </a:p>
          <a:p>
            <a:endParaRPr lang="en-GB" sz="1200" kern="1200">
              <a:solidFill>
                <a:schemeClr val="tx1"/>
              </a:solidFill>
              <a:effectLst/>
              <a:latin typeface="Century Gothic" panose="020B0502020202020204" pitchFamily="34" charset="0"/>
              <a:ea typeface="+mn-ea"/>
              <a:cs typeface="+mn-cs"/>
            </a:endParaRPr>
          </a:p>
          <a:p>
            <a:r>
              <a:rPr lang="en-GB" sz="1200" kern="1200">
                <a:solidFill>
                  <a:schemeClr val="tx1"/>
                </a:solidFill>
                <a:effectLst/>
                <a:latin typeface="Century Gothic" panose="020B0502020202020204" pitchFamily="34" charset="0"/>
                <a:ea typeface="+mn-ea"/>
                <a:cs typeface="+mn-cs"/>
              </a:rPr>
              <a:t>A particular highlight this year was our North Northumberland Branch volunteers receiving the King’s Award for Voluntary Service. This prestigious award is equivalent to an MBE and is the highest award given to local voluntary groups in the UK. </a:t>
            </a:r>
            <a:r>
              <a:rPr lang="en-US" sz="1200" b="0" i="0" kern="1200">
                <a:solidFill>
                  <a:schemeClr val="tx1"/>
                </a:solidFill>
                <a:effectLst/>
                <a:latin typeface="Century Gothic" panose="020B0502020202020204" pitchFamily="34" charset="0"/>
                <a:ea typeface="+mn-ea"/>
                <a:cs typeface="+mn-cs"/>
              </a:rPr>
              <a:t>The branch has 500 members and offers activities including monthly support groups with speakers, craft groups, girls, women and autism sessions, ‘understanding autism’ training to families, and autism-friendly forest schools.</a:t>
            </a:r>
            <a:br>
              <a:rPr lang="en-US" sz="1200" b="0" i="0" kern="1200">
                <a:solidFill>
                  <a:schemeClr val="tx1"/>
                </a:solidFill>
                <a:effectLst/>
                <a:latin typeface="Century Gothic" panose="020B0502020202020204" pitchFamily="34" charset="0"/>
                <a:ea typeface="+mn-ea"/>
                <a:cs typeface="+mn-cs"/>
              </a:rPr>
            </a:br>
            <a:endParaRPr lang="en-US" sz="1200" b="0" i="0" kern="1200">
              <a:solidFill>
                <a:schemeClr val="tx1"/>
              </a:solidFill>
              <a:effectLst/>
              <a:latin typeface="Century Gothic" panose="020B0502020202020204" pitchFamily="34" charset="0"/>
              <a:ea typeface="+mn-ea"/>
              <a:cs typeface="+mn-cs"/>
            </a:endParaRPr>
          </a:p>
        </p:txBody>
      </p:sp>
      <p:sp>
        <p:nvSpPr>
          <p:cNvPr id="4" name="Slide Number Placeholder 3">
            <a:extLst>
              <a:ext uri="{FF2B5EF4-FFF2-40B4-BE49-F238E27FC236}">
                <a16:creationId xmlns:a16="http://schemas.microsoft.com/office/drawing/2014/main" id="{43DB0BB0-EA87-A569-D28D-AF3945FDB082}"/>
              </a:ext>
            </a:extLst>
          </p:cNvPr>
          <p:cNvSpPr>
            <a:spLocks noGrp="1"/>
          </p:cNvSpPr>
          <p:nvPr>
            <p:ph type="sldNum" sz="quarter" idx="5"/>
          </p:nvPr>
        </p:nvSpPr>
        <p:spPr/>
        <p:txBody>
          <a:bodyPr/>
          <a:lstStyle/>
          <a:p>
            <a:fld id="{E47C491F-B4FD-4DFC-8989-5793D98FB97B}" type="slidenum">
              <a:rPr lang="en-GB" smtClean="0"/>
              <a:t>8</a:t>
            </a:fld>
            <a:endParaRPr lang="en-GB"/>
          </a:p>
        </p:txBody>
      </p:sp>
    </p:spTree>
    <p:extLst>
      <p:ext uri="{BB962C8B-B14F-4D97-AF65-F5344CB8AC3E}">
        <p14:creationId xmlns:p14="http://schemas.microsoft.com/office/powerpoint/2010/main" val="2877534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00B16-6039-DE56-F9A8-84083AE30C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E6EF57-5B60-416D-1C77-C7D877BB68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9474B4-4BE5-41AB-E80A-9D1F84AB11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Century Gothic" panose="020B0502020202020204" pitchFamily="34" charset="0"/>
                <a:ea typeface="+mn-ea"/>
                <a:cs typeface="+mn-cs"/>
              </a:rPr>
              <a:t>Last year, our Online Community was a safe space for 869,000 autistic people and their families to share experiences with others who understand. </a:t>
            </a:r>
          </a:p>
          <a:p>
            <a:endParaRPr lang="en-US" sz="1200" b="0" i="0" kern="1200">
              <a:solidFill>
                <a:schemeClr val="tx1"/>
              </a:solidFill>
              <a:effectLst/>
              <a:latin typeface="Century Gothic" panose="020B0502020202020204" pitchFamily="34" charset="0"/>
              <a:ea typeface="+mn-ea"/>
              <a:cs typeface="+mn-cs"/>
            </a:endParaRPr>
          </a:p>
          <a:p>
            <a:r>
              <a:rPr lang="en-GB" sz="1200" kern="1200">
                <a:solidFill>
                  <a:schemeClr val="tx1"/>
                </a:solidFill>
                <a:effectLst/>
                <a:latin typeface="Century Gothic" panose="020B0502020202020204" pitchFamily="34" charset="0"/>
                <a:ea typeface="+mn-ea"/>
                <a:cs typeface="+mn-cs"/>
              </a:rPr>
              <a:t>We get a lot of feedback about the immense impact of our Online Community, and I wanted to share just two quotes today: </a:t>
            </a:r>
            <a:br>
              <a:rPr lang="en-GB" sz="1200" kern="1200">
                <a:solidFill>
                  <a:schemeClr val="tx1"/>
                </a:solidFill>
                <a:effectLst/>
                <a:latin typeface="Century Gothic" panose="020B0502020202020204" pitchFamily="34" charset="0"/>
                <a:ea typeface="+mn-ea"/>
                <a:cs typeface="+mn-cs"/>
              </a:rPr>
            </a:br>
            <a:r>
              <a:rPr lang="en-GB" sz="1200" kern="1200">
                <a:solidFill>
                  <a:schemeClr val="tx1"/>
                </a:solidFill>
                <a:effectLst/>
                <a:latin typeface="Century Gothic" panose="020B0502020202020204" pitchFamily="34" charset="0"/>
                <a:ea typeface="+mn-ea"/>
                <a:cs typeface="+mn-cs"/>
              </a:rPr>
              <a:t> </a:t>
            </a:r>
          </a:p>
          <a:p>
            <a:pPr lvl="0"/>
            <a:r>
              <a:rPr lang="en-GB" sz="1200" kern="1200">
                <a:solidFill>
                  <a:schemeClr val="tx1"/>
                </a:solidFill>
                <a:effectLst/>
                <a:latin typeface="Century Gothic" panose="020B0502020202020204" pitchFamily="34" charset="0"/>
                <a:ea typeface="+mn-ea"/>
                <a:cs typeface="+mn-cs"/>
              </a:rPr>
              <a:t>One person told us: “It’s great to have positive and life-affirming conversations. It’s also amazing that people are so open about their struggles as autistic people, and I want to thank everyone because you never know how much you’re helping people by simply sharing your stories.” </a:t>
            </a:r>
          </a:p>
          <a:p>
            <a:r>
              <a:rPr lang="en-GB" sz="1200" kern="1200">
                <a:solidFill>
                  <a:schemeClr val="tx1"/>
                </a:solidFill>
                <a:effectLst/>
                <a:latin typeface="Century Gothic" panose="020B0502020202020204" pitchFamily="34" charset="0"/>
                <a:ea typeface="+mn-ea"/>
                <a:cs typeface="+mn-cs"/>
              </a:rPr>
              <a:t> </a:t>
            </a:r>
          </a:p>
          <a:p>
            <a:pPr lvl="0"/>
            <a:r>
              <a:rPr lang="en-GB" sz="1200" kern="1200">
                <a:solidFill>
                  <a:schemeClr val="tx1"/>
                </a:solidFill>
                <a:effectLst/>
                <a:latin typeface="Century Gothic" panose="020B0502020202020204" pitchFamily="34" charset="0"/>
                <a:ea typeface="+mn-ea"/>
                <a:cs typeface="+mn-cs"/>
              </a:rPr>
              <a:t>Another said: “I don’t know where I would be without you all! This is the autism community! We should all be here to support each other.” </a:t>
            </a:r>
          </a:p>
          <a:p>
            <a:r>
              <a:rPr lang="en-GB" sz="1200" kern="1200">
                <a:solidFill>
                  <a:schemeClr val="tx1"/>
                </a:solidFill>
                <a:effectLst/>
                <a:latin typeface="+mn-lt"/>
                <a:ea typeface="+mn-ea"/>
                <a:cs typeface="+mn-cs"/>
              </a:rPr>
              <a:t> </a:t>
            </a:r>
          </a:p>
          <a:p>
            <a:endParaRPr lang="en-US"/>
          </a:p>
        </p:txBody>
      </p:sp>
      <p:sp>
        <p:nvSpPr>
          <p:cNvPr id="4" name="Slide Number Placeholder 3">
            <a:extLst>
              <a:ext uri="{FF2B5EF4-FFF2-40B4-BE49-F238E27FC236}">
                <a16:creationId xmlns:a16="http://schemas.microsoft.com/office/drawing/2014/main" id="{222D6E9D-8EE7-80CC-BD4D-C87DC94F244C}"/>
              </a:ext>
            </a:extLst>
          </p:cNvPr>
          <p:cNvSpPr>
            <a:spLocks noGrp="1"/>
          </p:cNvSpPr>
          <p:nvPr>
            <p:ph type="sldNum" sz="quarter" idx="5"/>
          </p:nvPr>
        </p:nvSpPr>
        <p:spPr/>
        <p:txBody>
          <a:bodyPr/>
          <a:lstStyle/>
          <a:p>
            <a:fld id="{E47C491F-B4FD-4DFC-8989-5793D98FB97B}" type="slidenum">
              <a:rPr lang="en-GB" smtClean="0"/>
              <a:t>9</a:t>
            </a:fld>
            <a:endParaRPr lang="en-GB"/>
          </a:p>
        </p:txBody>
      </p:sp>
    </p:spTree>
    <p:extLst>
      <p:ext uri="{BB962C8B-B14F-4D97-AF65-F5344CB8AC3E}">
        <p14:creationId xmlns:p14="http://schemas.microsoft.com/office/powerpoint/2010/main" val="28704330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437971-7E15-FB4B-AFE1-BDF41D20F61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640211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9880B3-0634-F34C-BD10-9DF8770BBE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291858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2DB302-3741-1A44-B29F-E1BDB248D33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198969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00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7F2E87-A358-95CD-6657-47007951D0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8117551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578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1984F-4034-36FF-8600-349205C0BB59}"/>
            </a:ext>
          </a:extLst>
        </p:cNvPr>
        <p:cNvGrpSpPr/>
        <p:nvPr/>
      </p:nvGrpSpPr>
      <p:grpSpPr>
        <a:xfrm>
          <a:off x="0" y="0"/>
          <a:ext cx="0" cy="0"/>
          <a:chOff x="0" y="0"/>
          <a:chExt cx="0" cy="0"/>
        </a:xfrm>
      </p:grpSpPr>
      <p:pic>
        <p:nvPicPr>
          <p:cNvPr id="6" name="Picture 5" descr="A group of people posing for a photo&#10;&#10;AI-generated content may be incorrect.">
            <a:extLst>
              <a:ext uri="{FF2B5EF4-FFF2-40B4-BE49-F238E27FC236}">
                <a16:creationId xmlns:a16="http://schemas.microsoft.com/office/drawing/2014/main" id="{A776EFE1-42A3-6A9C-244D-31D8B27014EF}"/>
              </a:ext>
            </a:extLst>
          </p:cNvPr>
          <p:cNvPicPr>
            <a:picLocks noChangeAspect="1"/>
          </p:cNvPicPr>
          <p:nvPr/>
        </p:nvPicPr>
        <p:blipFill>
          <a:blip r:embed="rId3"/>
          <a:stretch>
            <a:fillRect/>
          </a:stretch>
        </p:blipFill>
        <p:spPr>
          <a:xfrm>
            <a:off x="3187091" y="3914"/>
            <a:ext cx="10388644" cy="6856957"/>
          </a:xfrm>
          <a:prstGeom prst="rect">
            <a:avLst/>
          </a:prstGeom>
        </p:spPr>
      </p:pic>
      <p:pic>
        <p:nvPicPr>
          <p:cNvPr id="5" name="Picture 4">
            <a:extLst>
              <a:ext uri="{FF2B5EF4-FFF2-40B4-BE49-F238E27FC236}">
                <a16:creationId xmlns:a16="http://schemas.microsoft.com/office/drawing/2014/main" id="{73E60297-FBF5-0510-300D-FA32F815CCF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 y="0"/>
            <a:ext cx="11347063" cy="6858000"/>
          </a:xfrm>
          <a:prstGeom prst="rect">
            <a:avLst/>
          </a:prstGeom>
        </p:spPr>
      </p:pic>
      <p:sp>
        <p:nvSpPr>
          <p:cNvPr id="3" name="TextBox 2">
            <a:extLst>
              <a:ext uri="{FF2B5EF4-FFF2-40B4-BE49-F238E27FC236}">
                <a16:creationId xmlns:a16="http://schemas.microsoft.com/office/drawing/2014/main" id="{1AB69037-5DF1-960A-DAC2-40A4B2F35E6B}"/>
              </a:ext>
            </a:extLst>
          </p:cNvPr>
          <p:cNvSpPr txBox="1"/>
          <p:nvPr/>
        </p:nvSpPr>
        <p:spPr>
          <a:xfrm>
            <a:off x="392749" y="2516387"/>
            <a:ext cx="4798376" cy="1261884"/>
          </a:xfrm>
          <a:prstGeom prst="rect">
            <a:avLst/>
          </a:prstGeom>
          <a:noFill/>
        </p:spPr>
        <p:txBody>
          <a:bodyPr wrap="square" lIns="91440" tIns="45720" rIns="91440" bIns="45720" rtlCol="0" anchor="t">
            <a:spAutoFit/>
          </a:bodyPr>
          <a:lstStyle/>
          <a:p>
            <a:pPr>
              <a:spcBef>
                <a:spcPts val="1200"/>
              </a:spcBef>
              <a:spcAft>
                <a:spcPts val="600"/>
              </a:spcAft>
            </a:pPr>
            <a:r>
              <a:rPr lang="en-US" sz="3800" b="1">
                <a:solidFill>
                  <a:schemeClr val="bg1"/>
                </a:solidFill>
                <a:latin typeface="Century Gothic"/>
              </a:rPr>
              <a:t>Michael Baron MBE </a:t>
            </a:r>
            <a:br>
              <a:rPr lang="en-US" sz="3800" b="1">
                <a:solidFill>
                  <a:schemeClr val="bg1"/>
                </a:solidFill>
                <a:latin typeface="Century Gothic"/>
              </a:rPr>
            </a:br>
            <a:r>
              <a:rPr lang="en-US" sz="3800" b="1">
                <a:solidFill>
                  <a:schemeClr val="bg1"/>
                </a:solidFill>
                <a:latin typeface="Century Gothic"/>
              </a:rPr>
              <a:t>1928 – 2025</a:t>
            </a:r>
            <a:endParaRPr lang="en-US">
              <a:solidFill>
                <a:schemeClr val="bg1"/>
              </a:solidFill>
            </a:endParaRPr>
          </a:p>
        </p:txBody>
      </p:sp>
    </p:spTree>
    <p:extLst>
      <p:ext uri="{BB962C8B-B14F-4D97-AF65-F5344CB8AC3E}">
        <p14:creationId xmlns:p14="http://schemas.microsoft.com/office/powerpoint/2010/main" val="694817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FD99E-E9E1-E558-5247-3D014F3E185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05547EA-E2F0-C4EE-3B1F-F82F3399D20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327625" y="0"/>
            <a:ext cx="7864375" cy="6858000"/>
          </a:xfrm>
          <a:prstGeom prst="rect">
            <a:avLst/>
          </a:prstGeom>
        </p:spPr>
      </p:pic>
      <p:pic>
        <p:nvPicPr>
          <p:cNvPr id="2" name="Picture 1">
            <a:extLst>
              <a:ext uri="{FF2B5EF4-FFF2-40B4-BE49-F238E27FC236}">
                <a16:creationId xmlns:a16="http://schemas.microsoft.com/office/drawing/2014/main" id="{A9516D73-854E-1FD7-FA0A-D4B913C1A12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 y="0"/>
            <a:ext cx="11347063" cy="6858000"/>
          </a:xfrm>
          <a:prstGeom prst="rect">
            <a:avLst/>
          </a:prstGeom>
        </p:spPr>
      </p:pic>
      <p:sp>
        <p:nvSpPr>
          <p:cNvPr id="3" name="Title 1">
            <a:extLst>
              <a:ext uri="{FF2B5EF4-FFF2-40B4-BE49-F238E27FC236}">
                <a16:creationId xmlns:a16="http://schemas.microsoft.com/office/drawing/2014/main" id="{C6BFF1A0-B3E4-E365-C915-7BFE9826678D}"/>
              </a:ext>
            </a:extLst>
          </p:cNvPr>
          <p:cNvSpPr txBox="1">
            <a:spLocks noGrp="1"/>
          </p:cNvSpPr>
          <p:nvPr>
            <p:ph type="title" idx="4294967295"/>
          </p:nvPr>
        </p:nvSpPr>
        <p:spPr>
          <a:xfrm>
            <a:off x="474306" y="696666"/>
            <a:ext cx="4963968" cy="7173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a:ln>
                  <a:noFill/>
                </a:ln>
                <a:solidFill>
                  <a:schemeClr val="bg1"/>
                </a:solidFill>
                <a:effectLst/>
                <a:uLnTx/>
                <a:uFillTx/>
                <a:latin typeface="Century Gothic" panose="020B0502020202020204" pitchFamily="34" charset="0"/>
                <a:ea typeface="+mj-ea"/>
                <a:cs typeface="+mj-cs"/>
              </a:rPr>
              <a:t>Belief 2: </a:t>
            </a:r>
            <a:r>
              <a:rPr kumimoji="0" lang="en-US" sz="3800" b="0" i="0" u="none" strike="noStrike" kern="1200" cap="none" spc="0" normalizeH="0" baseline="0" noProof="0">
                <a:ln>
                  <a:noFill/>
                </a:ln>
                <a:solidFill>
                  <a:schemeClr val="bg1"/>
                </a:solidFill>
                <a:effectLst/>
                <a:uLnTx/>
                <a:uFillTx/>
                <a:latin typeface="Century Gothic" panose="020B0502020202020204" pitchFamily="34" charset="0"/>
                <a:ea typeface="+mj-ea"/>
                <a:cs typeface="+mj-cs"/>
              </a:rPr>
              <a:t>Influence and collaborate</a:t>
            </a:r>
          </a:p>
        </p:txBody>
      </p:sp>
      <p:sp>
        <p:nvSpPr>
          <p:cNvPr id="4" name="TextBox 3">
            <a:extLst>
              <a:ext uri="{FF2B5EF4-FFF2-40B4-BE49-F238E27FC236}">
                <a16:creationId xmlns:a16="http://schemas.microsoft.com/office/drawing/2014/main" id="{BE105A68-B52A-5DB5-8BC1-CAF9A41D702E}"/>
              </a:ext>
            </a:extLst>
          </p:cNvPr>
          <p:cNvSpPr txBox="1"/>
          <p:nvPr/>
        </p:nvSpPr>
        <p:spPr>
          <a:xfrm>
            <a:off x="468950" y="2136339"/>
            <a:ext cx="3701232" cy="1569660"/>
          </a:xfrm>
          <a:prstGeom prst="rect">
            <a:avLst/>
          </a:prstGeom>
          <a:noFill/>
        </p:spPr>
        <p:txBody>
          <a:bodyPr wrap="square" rtlCol="0">
            <a:spAutoFit/>
          </a:bodyPr>
          <a:lstStyle/>
          <a:p>
            <a:pPr lvl="0">
              <a:spcBef>
                <a:spcPts val="1200"/>
              </a:spcBef>
              <a:spcAft>
                <a:spcPts val="600"/>
              </a:spcAft>
              <a:defRPr/>
            </a:pPr>
            <a:r>
              <a:rPr lang="en-US" sz="2400">
                <a:solidFill>
                  <a:schemeClr val="bg1"/>
                </a:solidFill>
                <a:latin typeface="Century Gothic" panose="020B0502020202020204" pitchFamily="34" charset="0"/>
              </a:rPr>
              <a:t>We helped give almost </a:t>
            </a:r>
            <a:r>
              <a:rPr lang="en-US" sz="2400" b="1">
                <a:solidFill>
                  <a:schemeClr val="bg1"/>
                </a:solidFill>
                <a:latin typeface="Century Gothic" panose="020B0502020202020204" pitchFamily="34" charset="0"/>
              </a:rPr>
              <a:t>500 autistic children</a:t>
            </a:r>
            <a:r>
              <a:rPr lang="en-US" sz="2400">
                <a:solidFill>
                  <a:schemeClr val="bg1"/>
                </a:solidFill>
                <a:latin typeface="Century Gothic" panose="020B0502020202020204" pitchFamily="34" charset="0"/>
              </a:rPr>
              <a:t> amazing places to belong and learn.</a:t>
            </a:r>
            <a:endParaRPr kumimoji="0" lang="en-GB" sz="2400" b="0" i="0" u="none" strike="noStrike" kern="1200" cap="none" spc="0" normalizeH="0" baseline="0" noProof="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2717908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A83A4C-22FB-72E2-A0DC-A429CD9ED79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327625" y="1"/>
            <a:ext cx="7864375" cy="6858000"/>
          </a:xfrm>
          <a:prstGeom prst="rect">
            <a:avLst/>
          </a:prstGeom>
        </p:spPr>
      </p:pic>
      <p:pic>
        <p:nvPicPr>
          <p:cNvPr id="2" name="Picture 1">
            <a:extLst>
              <a:ext uri="{FF2B5EF4-FFF2-40B4-BE49-F238E27FC236}">
                <a16:creationId xmlns:a16="http://schemas.microsoft.com/office/drawing/2014/main" id="{564905B0-F01A-4F5E-1A7E-827124A77B8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 y="0"/>
            <a:ext cx="11347063" cy="6858000"/>
          </a:xfrm>
          <a:prstGeom prst="rect">
            <a:avLst/>
          </a:prstGeom>
        </p:spPr>
      </p:pic>
      <p:sp>
        <p:nvSpPr>
          <p:cNvPr id="3" name="Title 1">
            <a:extLst>
              <a:ext uri="{FF2B5EF4-FFF2-40B4-BE49-F238E27FC236}">
                <a16:creationId xmlns:a16="http://schemas.microsoft.com/office/drawing/2014/main" id="{D027BD16-1590-DC17-E171-C11FE2694AC0}"/>
              </a:ext>
            </a:extLst>
          </p:cNvPr>
          <p:cNvSpPr txBox="1">
            <a:spLocks noGrp="1"/>
          </p:cNvSpPr>
          <p:nvPr>
            <p:ph type="title" idx="4294967295"/>
          </p:nvPr>
        </p:nvSpPr>
        <p:spPr>
          <a:xfrm>
            <a:off x="474306" y="696666"/>
            <a:ext cx="4963968" cy="7173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a:ln>
                  <a:noFill/>
                </a:ln>
                <a:solidFill>
                  <a:schemeClr val="bg1"/>
                </a:solidFill>
                <a:effectLst/>
                <a:uLnTx/>
                <a:uFillTx/>
                <a:latin typeface="Century Gothic" panose="020B0502020202020204" pitchFamily="34" charset="0"/>
                <a:ea typeface="+mj-ea"/>
                <a:cs typeface="+mj-cs"/>
              </a:rPr>
              <a:t>Belief 2: </a:t>
            </a:r>
            <a:r>
              <a:rPr kumimoji="0" lang="en-US" sz="3800" b="0" i="0" u="none" strike="noStrike" kern="1200" cap="none" spc="0" normalizeH="0" baseline="0" noProof="0">
                <a:ln>
                  <a:noFill/>
                </a:ln>
                <a:solidFill>
                  <a:schemeClr val="bg1"/>
                </a:solidFill>
                <a:effectLst/>
                <a:uLnTx/>
                <a:uFillTx/>
                <a:latin typeface="Century Gothic" panose="020B0502020202020204" pitchFamily="34" charset="0"/>
                <a:ea typeface="+mj-ea"/>
                <a:cs typeface="+mj-cs"/>
              </a:rPr>
              <a:t>Influence and collaborate</a:t>
            </a:r>
          </a:p>
        </p:txBody>
      </p:sp>
      <p:sp>
        <p:nvSpPr>
          <p:cNvPr id="4" name="TextBox 3">
            <a:extLst>
              <a:ext uri="{FF2B5EF4-FFF2-40B4-BE49-F238E27FC236}">
                <a16:creationId xmlns:a16="http://schemas.microsoft.com/office/drawing/2014/main" id="{E37A8BE0-5D44-B978-C403-E5852036F5B1}"/>
              </a:ext>
            </a:extLst>
          </p:cNvPr>
          <p:cNvSpPr txBox="1"/>
          <p:nvPr/>
        </p:nvSpPr>
        <p:spPr>
          <a:xfrm>
            <a:off x="468949" y="2136339"/>
            <a:ext cx="4295555" cy="1569660"/>
          </a:xfrm>
          <a:prstGeom prst="rect">
            <a:avLst/>
          </a:prstGeom>
          <a:noFill/>
        </p:spPr>
        <p:txBody>
          <a:bodyPr wrap="square" rtlCol="0">
            <a:spAutoFit/>
          </a:bodyPr>
          <a:lstStyle/>
          <a:p>
            <a:r>
              <a:rPr lang="en-US" sz="2400">
                <a:solidFill>
                  <a:schemeClr val="bg1"/>
                </a:solidFill>
                <a:latin typeface="Century Gothic" panose="020B0502020202020204" pitchFamily="34" charset="0"/>
              </a:rPr>
              <a:t>We trained </a:t>
            </a:r>
            <a:r>
              <a:rPr lang="en-US" sz="2400" b="1">
                <a:solidFill>
                  <a:schemeClr val="bg1"/>
                </a:solidFill>
                <a:latin typeface="Century Gothic" panose="020B0502020202020204" pitchFamily="34" charset="0"/>
              </a:rPr>
              <a:t>15,500 frontline staff</a:t>
            </a:r>
            <a:r>
              <a:rPr lang="en-US" sz="2400">
                <a:solidFill>
                  <a:schemeClr val="bg1"/>
                </a:solidFill>
                <a:latin typeface="Century Gothic" panose="020B0502020202020204" pitchFamily="34" charset="0"/>
              </a:rPr>
              <a:t>, creating ripple effects of awareness and empathy across services. </a:t>
            </a:r>
          </a:p>
        </p:txBody>
      </p:sp>
    </p:spTree>
    <p:extLst>
      <p:ext uri="{BB962C8B-B14F-4D97-AF65-F5344CB8AC3E}">
        <p14:creationId xmlns:p14="http://schemas.microsoft.com/office/powerpoint/2010/main" val="4181393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9D201-BDC9-2708-DC95-F4EBA273156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8CC2274-0708-C8F3-AB64-44E45218448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327625" y="1"/>
            <a:ext cx="7864375" cy="6858000"/>
          </a:xfrm>
          <a:prstGeom prst="rect">
            <a:avLst/>
          </a:prstGeom>
        </p:spPr>
      </p:pic>
      <p:pic>
        <p:nvPicPr>
          <p:cNvPr id="3" name="Picture 2">
            <a:extLst>
              <a:ext uri="{FF2B5EF4-FFF2-40B4-BE49-F238E27FC236}">
                <a16:creationId xmlns:a16="http://schemas.microsoft.com/office/drawing/2014/main" id="{CEE38EB2-F679-6E36-9A18-8C071AA390C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 y="0"/>
            <a:ext cx="11347063" cy="6858000"/>
          </a:xfrm>
          <a:prstGeom prst="rect">
            <a:avLst/>
          </a:prstGeom>
        </p:spPr>
      </p:pic>
      <p:sp>
        <p:nvSpPr>
          <p:cNvPr id="4" name="Title 1">
            <a:extLst>
              <a:ext uri="{FF2B5EF4-FFF2-40B4-BE49-F238E27FC236}">
                <a16:creationId xmlns:a16="http://schemas.microsoft.com/office/drawing/2014/main" id="{BD799DF1-D741-9F6D-6B0C-5955600491BE}"/>
              </a:ext>
            </a:extLst>
          </p:cNvPr>
          <p:cNvSpPr txBox="1">
            <a:spLocks noGrp="1"/>
          </p:cNvSpPr>
          <p:nvPr>
            <p:ph type="title" idx="4294967295"/>
          </p:nvPr>
        </p:nvSpPr>
        <p:spPr>
          <a:xfrm>
            <a:off x="474306" y="696666"/>
            <a:ext cx="4963968" cy="7173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a:ln>
                  <a:noFill/>
                </a:ln>
                <a:solidFill>
                  <a:schemeClr val="bg1"/>
                </a:solidFill>
                <a:effectLst/>
                <a:uLnTx/>
                <a:uFillTx/>
                <a:latin typeface="Century Gothic" panose="020B0502020202020204" pitchFamily="34" charset="0"/>
                <a:ea typeface="+mj-ea"/>
                <a:cs typeface="+mj-cs"/>
              </a:rPr>
              <a:t>Belief 2: </a:t>
            </a:r>
            <a:r>
              <a:rPr kumimoji="0" lang="en-US" sz="3800" b="0" i="0" u="none" strike="noStrike" kern="1200" cap="none" spc="0" normalizeH="0" baseline="0" noProof="0">
                <a:ln>
                  <a:noFill/>
                </a:ln>
                <a:solidFill>
                  <a:schemeClr val="bg1"/>
                </a:solidFill>
                <a:effectLst/>
                <a:uLnTx/>
                <a:uFillTx/>
                <a:latin typeface="Century Gothic" panose="020B0502020202020204" pitchFamily="34" charset="0"/>
                <a:ea typeface="+mj-ea"/>
                <a:cs typeface="+mj-cs"/>
              </a:rPr>
              <a:t>Influence and collaborate</a:t>
            </a:r>
          </a:p>
        </p:txBody>
      </p:sp>
      <p:sp>
        <p:nvSpPr>
          <p:cNvPr id="5" name="TextBox 4">
            <a:extLst>
              <a:ext uri="{FF2B5EF4-FFF2-40B4-BE49-F238E27FC236}">
                <a16:creationId xmlns:a16="http://schemas.microsoft.com/office/drawing/2014/main" id="{EBB5C80B-FB14-76B8-1903-A1C823F2F75E}"/>
              </a:ext>
            </a:extLst>
          </p:cNvPr>
          <p:cNvSpPr txBox="1"/>
          <p:nvPr/>
        </p:nvSpPr>
        <p:spPr>
          <a:xfrm>
            <a:off x="468950" y="2136339"/>
            <a:ext cx="4006798" cy="1569660"/>
          </a:xfrm>
          <a:prstGeom prst="rect">
            <a:avLst/>
          </a:prstGeom>
          <a:noFill/>
        </p:spPr>
        <p:txBody>
          <a:bodyPr wrap="square" rtlCol="0">
            <a:spAutoFit/>
          </a:bodyPr>
          <a:lstStyle/>
          <a:p>
            <a:r>
              <a:rPr lang="en-US" sz="2400">
                <a:solidFill>
                  <a:schemeClr val="bg1"/>
                </a:solidFill>
                <a:latin typeface="Century Gothic" panose="020B0502020202020204" pitchFamily="34" charset="0"/>
              </a:rPr>
              <a:t>Over </a:t>
            </a:r>
            <a:r>
              <a:rPr lang="en-US" sz="2400" b="1">
                <a:solidFill>
                  <a:schemeClr val="bg1"/>
                </a:solidFill>
                <a:latin typeface="Century Gothic" panose="020B0502020202020204" pitchFamily="34" charset="0"/>
              </a:rPr>
              <a:t>100 </a:t>
            </a:r>
            <a:r>
              <a:rPr lang="en-US" sz="2400" b="1" err="1">
                <a:solidFill>
                  <a:schemeClr val="bg1"/>
                </a:solidFill>
                <a:latin typeface="Century Gothic" panose="020B0502020202020204" pitchFamily="34" charset="0"/>
              </a:rPr>
              <a:t>organisations</a:t>
            </a:r>
            <a:r>
              <a:rPr lang="en-US" sz="2400" b="1">
                <a:solidFill>
                  <a:schemeClr val="bg1"/>
                </a:solidFill>
                <a:latin typeface="Century Gothic" panose="020B0502020202020204" pitchFamily="34" charset="0"/>
              </a:rPr>
              <a:t> </a:t>
            </a:r>
            <a:r>
              <a:rPr lang="en-US" sz="2400">
                <a:solidFill>
                  <a:schemeClr val="bg1"/>
                </a:solidFill>
                <a:latin typeface="Century Gothic" panose="020B0502020202020204" pitchFamily="34" charset="0"/>
              </a:rPr>
              <a:t>became more inclusive by earning our Autism Accreditation Award.</a:t>
            </a:r>
          </a:p>
        </p:txBody>
      </p:sp>
    </p:spTree>
    <p:extLst>
      <p:ext uri="{BB962C8B-B14F-4D97-AF65-F5344CB8AC3E}">
        <p14:creationId xmlns:p14="http://schemas.microsoft.com/office/powerpoint/2010/main" val="98524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860AF-1577-23D0-5804-85CCD009BDA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5DA3D53-C0A0-64C8-71DA-FF3CE0F47DA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0"/>
            <a:ext cx="11347063" cy="6858000"/>
          </a:xfrm>
          <a:prstGeom prst="rect">
            <a:avLst/>
          </a:prstGeom>
        </p:spPr>
      </p:pic>
      <p:sp>
        <p:nvSpPr>
          <p:cNvPr id="4" name="Title 1">
            <a:extLst>
              <a:ext uri="{FF2B5EF4-FFF2-40B4-BE49-F238E27FC236}">
                <a16:creationId xmlns:a16="http://schemas.microsoft.com/office/drawing/2014/main" id="{ED1F424B-B2D0-F97B-9747-6B88EB61F87F}"/>
              </a:ext>
            </a:extLst>
          </p:cNvPr>
          <p:cNvSpPr txBox="1">
            <a:spLocks noGrp="1"/>
          </p:cNvSpPr>
          <p:nvPr>
            <p:ph type="title" idx="4294967295"/>
          </p:nvPr>
        </p:nvSpPr>
        <p:spPr>
          <a:xfrm>
            <a:off x="474306" y="696666"/>
            <a:ext cx="4963968" cy="7173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a:ln>
                  <a:noFill/>
                </a:ln>
                <a:solidFill>
                  <a:schemeClr val="bg1"/>
                </a:solidFill>
                <a:effectLst/>
                <a:uLnTx/>
                <a:uFillTx/>
                <a:latin typeface="Century Gothic" panose="020B0502020202020204" pitchFamily="34" charset="0"/>
                <a:ea typeface="+mj-ea"/>
                <a:cs typeface="+mj-cs"/>
              </a:rPr>
              <a:t>Belief 3: </a:t>
            </a:r>
            <a:r>
              <a:rPr kumimoji="0" lang="en-US" sz="3800" b="0" i="0" u="none" strike="noStrike" kern="1200" cap="none" spc="0" normalizeH="0" baseline="0" noProof="0">
                <a:ln>
                  <a:noFill/>
                </a:ln>
                <a:solidFill>
                  <a:schemeClr val="bg1"/>
                </a:solidFill>
                <a:effectLst/>
                <a:uLnTx/>
                <a:uFillTx/>
                <a:latin typeface="Century Gothic" panose="020B0502020202020204" pitchFamily="34" charset="0"/>
                <a:ea typeface="+mj-ea"/>
                <a:cs typeface="+mj-cs"/>
              </a:rPr>
              <a:t>Transform</a:t>
            </a:r>
          </a:p>
        </p:txBody>
      </p:sp>
      <p:sp>
        <p:nvSpPr>
          <p:cNvPr id="5" name="TextBox 4">
            <a:extLst>
              <a:ext uri="{FF2B5EF4-FFF2-40B4-BE49-F238E27FC236}">
                <a16:creationId xmlns:a16="http://schemas.microsoft.com/office/drawing/2014/main" id="{3EBC629E-80A2-CF77-3252-9A729938D45B}"/>
              </a:ext>
            </a:extLst>
          </p:cNvPr>
          <p:cNvSpPr txBox="1"/>
          <p:nvPr/>
        </p:nvSpPr>
        <p:spPr>
          <a:xfrm>
            <a:off x="468950" y="1682169"/>
            <a:ext cx="4006798" cy="4154984"/>
          </a:xfrm>
          <a:prstGeom prst="rect">
            <a:avLst/>
          </a:prstGeom>
          <a:noFill/>
        </p:spPr>
        <p:txBody>
          <a:bodyPr wrap="square" lIns="91440" tIns="45720" rIns="91440" bIns="45720" rtlCol="0" anchor="t">
            <a:spAutoFit/>
          </a:bodyPr>
          <a:lstStyle/>
          <a:p>
            <a:r>
              <a:rPr lang="en-US" sz="2400" b="1">
                <a:solidFill>
                  <a:schemeClr val="bg1"/>
                </a:solidFill>
                <a:latin typeface="Century Gothic"/>
              </a:rPr>
              <a:t>Together, we changed the law</a:t>
            </a:r>
            <a:r>
              <a:rPr lang="en-US" sz="2400">
                <a:solidFill>
                  <a:schemeClr val="bg1"/>
                </a:solidFill>
                <a:latin typeface="Century Gothic"/>
              </a:rPr>
              <a:t>. After years of tireless campaigning, the </a:t>
            </a:r>
            <a:r>
              <a:rPr lang="en-US" sz="2400" i="1">
                <a:solidFill>
                  <a:schemeClr val="bg1"/>
                </a:solidFill>
                <a:latin typeface="Century Gothic"/>
              </a:rPr>
              <a:t>Mental Health Bill </a:t>
            </a:r>
            <a:r>
              <a:rPr lang="en-US" sz="2400">
                <a:solidFill>
                  <a:schemeClr val="bg1"/>
                </a:solidFill>
                <a:latin typeface="Century Gothic"/>
              </a:rPr>
              <a:t>will pass through the House of Lords this winter, changing the law so autistic people will not be allowed to be sectioned simply for being autistic</a:t>
            </a:r>
          </a:p>
        </p:txBody>
      </p:sp>
      <p:pic>
        <p:nvPicPr>
          <p:cNvPr id="7" name="Picture 6">
            <a:extLst>
              <a:ext uri="{FF2B5EF4-FFF2-40B4-BE49-F238E27FC236}">
                <a16:creationId xmlns:a16="http://schemas.microsoft.com/office/drawing/2014/main" id="{97572738-1D23-36F6-4F05-BAE43DF1CD5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12581" y="429357"/>
            <a:ext cx="5921943" cy="5921943"/>
          </a:xfrm>
          <a:prstGeom prst="rect">
            <a:avLst/>
          </a:prstGeom>
        </p:spPr>
      </p:pic>
    </p:spTree>
    <p:extLst>
      <p:ext uri="{BB962C8B-B14F-4D97-AF65-F5344CB8AC3E}">
        <p14:creationId xmlns:p14="http://schemas.microsoft.com/office/powerpoint/2010/main" val="2262051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E3B49B-FDCF-B040-F9FC-F1DAB89BF16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327625" y="1"/>
            <a:ext cx="7864375" cy="6858000"/>
          </a:xfrm>
          <a:prstGeom prst="rect">
            <a:avLst/>
          </a:prstGeom>
        </p:spPr>
      </p:pic>
      <p:pic>
        <p:nvPicPr>
          <p:cNvPr id="3" name="Picture 2">
            <a:extLst>
              <a:ext uri="{FF2B5EF4-FFF2-40B4-BE49-F238E27FC236}">
                <a16:creationId xmlns:a16="http://schemas.microsoft.com/office/drawing/2014/main" id="{723110EE-0752-4BF1-C15E-736787C8F8E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 y="0"/>
            <a:ext cx="11347063" cy="6858000"/>
          </a:xfrm>
          <a:prstGeom prst="rect">
            <a:avLst/>
          </a:prstGeom>
        </p:spPr>
      </p:pic>
      <p:sp>
        <p:nvSpPr>
          <p:cNvPr id="4" name="Title 1">
            <a:extLst>
              <a:ext uri="{FF2B5EF4-FFF2-40B4-BE49-F238E27FC236}">
                <a16:creationId xmlns:a16="http://schemas.microsoft.com/office/drawing/2014/main" id="{5F413ADC-D439-00DD-D10F-FA3878F9555E}"/>
              </a:ext>
            </a:extLst>
          </p:cNvPr>
          <p:cNvSpPr txBox="1">
            <a:spLocks noGrp="1"/>
          </p:cNvSpPr>
          <p:nvPr>
            <p:ph type="title" idx="4294967295"/>
          </p:nvPr>
        </p:nvSpPr>
        <p:spPr>
          <a:xfrm>
            <a:off x="474306" y="696666"/>
            <a:ext cx="4963968" cy="7173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a:ln>
                  <a:noFill/>
                </a:ln>
                <a:solidFill>
                  <a:schemeClr val="bg1"/>
                </a:solidFill>
                <a:effectLst/>
                <a:uLnTx/>
                <a:uFillTx/>
                <a:latin typeface="Century Gothic" panose="020B0502020202020204" pitchFamily="34" charset="0"/>
                <a:ea typeface="+mj-ea"/>
                <a:cs typeface="+mj-cs"/>
              </a:rPr>
              <a:t>Belief 3: </a:t>
            </a:r>
            <a:r>
              <a:rPr kumimoji="0" lang="en-US" sz="3800" b="0" i="0" u="none" strike="noStrike" kern="1200" cap="none" spc="0" normalizeH="0" baseline="0" noProof="0">
                <a:ln>
                  <a:noFill/>
                </a:ln>
                <a:solidFill>
                  <a:schemeClr val="bg1"/>
                </a:solidFill>
                <a:effectLst/>
                <a:uLnTx/>
                <a:uFillTx/>
                <a:latin typeface="Century Gothic" panose="020B0502020202020204" pitchFamily="34" charset="0"/>
                <a:ea typeface="+mj-ea"/>
                <a:cs typeface="+mj-cs"/>
              </a:rPr>
              <a:t>Transform</a:t>
            </a:r>
          </a:p>
        </p:txBody>
      </p:sp>
      <p:sp>
        <p:nvSpPr>
          <p:cNvPr id="5" name="TextBox 4">
            <a:extLst>
              <a:ext uri="{FF2B5EF4-FFF2-40B4-BE49-F238E27FC236}">
                <a16:creationId xmlns:a16="http://schemas.microsoft.com/office/drawing/2014/main" id="{02DCD864-1BF4-224E-1AED-93B5B922DB12}"/>
              </a:ext>
            </a:extLst>
          </p:cNvPr>
          <p:cNvSpPr txBox="1"/>
          <p:nvPr/>
        </p:nvSpPr>
        <p:spPr>
          <a:xfrm>
            <a:off x="468949" y="1682169"/>
            <a:ext cx="4183261" cy="3046988"/>
          </a:xfrm>
          <a:prstGeom prst="rect">
            <a:avLst/>
          </a:prstGeom>
          <a:noFill/>
        </p:spPr>
        <p:txBody>
          <a:bodyPr wrap="square" rtlCol="0">
            <a:spAutoFit/>
          </a:bodyPr>
          <a:lstStyle/>
          <a:p>
            <a:r>
              <a:rPr lang="en-US" sz="2400">
                <a:solidFill>
                  <a:schemeClr val="bg1"/>
                </a:solidFill>
                <a:latin typeface="Century Gothic" panose="020B0502020202020204" pitchFamily="34" charset="0"/>
              </a:rPr>
              <a:t>You turned </a:t>
            </a:r>
            <a:r>
              <a:rPr lang="en-US" sz="2400" b="1">
                <a:solidFill>
                  <a:schemeClr val="bg1"/>
                </a:solidFill>
                <a:latin typeface="Century Gothic" panose="020B0502020202020204" pitchFamily="34" charset="0"/>
              </a:rPr>
              <a:t>3,000 voices </a:t>
            </a:r>
            <a:r>
              <a:rPr lang="en-US" sz="2400">
                <a:solidFill>
                  <a:schemeClr val="bg1"/>
                </a:solidFill>
                <a:latin typeface="Century Gothic" panose="020B0502020202020204" pitchFamily="34" charset="0"/>
              </a:rPr>
              <a:t>into action. Our passionate campaigners emailed their MPs after our </a:t>
            </a:r>
            <a:r>
              <a:rPr lang="en-US" sz="2400" i="1">
                <a:solidFill>
                  <a:schemeClr val="bg1"/>
                </a:solidFill>
                <a:latin typeface="Century Gothic" panose="020B0502020202020204" pitchFamily="34" charset="0"/>
              </a:rPr>
              <a:t>Constant fight</a:t>
            </a:r>
            <a:r>
              <a:rPr lang="en-US" sz="2400">
                <a:solidFill>
                  <a:schemeClr val="bg1"/>
                </a:solidFill>
                <a:latin typeface="Century Gothic" panose="020B0502020202020204" pitchFamily="34" charset="0"/>
              </a:rPr>
              <a:t> report – demanding change and opening </a:t>
            </a:r>
            <a:br>
              <a:rPr lang="en-US" sz="2400">
                <a:solidFill>
                  <a:schemeClr val="bg1"/>
                </a:solidFill>
                <a:latin typeface="Century Gothic" panose="020B0502020202020204" pitchFamily="34" charset="0"/>
              </a:rPr>
            </a:br>
            <a:r>
              <a:rPr lang="en-US" sz="2400">
                <a:solidFill>
                  <a:schemeClr val="bg1"/>
                </a:solidFill>
                <a:latin typeface="Century Gothic" panose="020B0502020202020204" pitchFamily="34" charset="0"/>
              </a:rPr>
              <a:t>the doors to political conversations that matter.</a:t>
            </a:r>
          </a:p>
        </p:txBody>
      </p:sp>
    </p:spTree>
    <p:extLst>
      <p:ext uri="{BB962C8B-B14F-4D97-AF65-F5344CB8AC3E}">
        <p14:creationId xmlns:p14="http://schemas.microsoft.com/office/powerpoint/2010/main" val="3732715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A32B1B-A20C-A367-8596-3FF91B08EF1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295738" y="0"/>
            <a:ext cx="6896262" cy="6858000"/>
          </a:xfrm>
          <a:prstGeom prst="rect">
            <a:avLst/>
          </a:prstGeom>
        </p:spPr>
      </p:pic>
      <p:pic>
        <p:nvPicPr>
          <p:cNvPr id="4" name="Picture 3">
            <a:extLst>
              <a:ext uri="{FF2B5EF4-FFF2-40B4-BE49-F238E27FC236}">
                <a16:creationId xmlns:a16="http://schemas.microsoft.com/office/drawing/2014/main" id="{5B4B9BD9-BD4D-AD6E-0248-C64ADB8156A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 y="0"/>
            <a:ext cx="11347063" cy="6858000"/>
          </a:xfrm>
          <a:prstGeom prst="rect">
            <a:avLst/>
          </a:prstGeom>
        </p:spPr>
      </p:pic>
      <p:sp>
        <p:nvSpPr>
          <p:cNvPr id="5" name="Title 1">
            <a:extLst>
              <a:ext uri="{FF2B5EF4-FFF2-40B4-BE49-F238E27FC236}">
                <a16:creationId xmlns:a16="http://schemas.microsoft.com/office/drawing/2014/main" id="{F4013A7D-5883-4D9D-D4BE-12DD8D400FF7}"/>
              </a:ext>
            </a:extLst>
          </p:cNvPr>
          <p:cNvSpPr txBox="1">
            <a:spLocks noGrp="1"/>
          </p:cNvSpPr>
          <p:nvPr>
            <p:ph type="title" idx="4294967295"/>
          </p:nvPr>
        </p:nvSpPr>
        <p:spPr>
          <a:xfrm>
            <a:off x="474306" y="2954905"/>
            <a:ext cx="4963968" cy="10393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000" b="1" i="0" u="none" strike="noStrike" kern="1200" cap="none" spc="0" normalizeH="0" baseline="0" noProof="0">
                <a:ln>
                  <a:noFill/>
                </a:ln>
                <a:solidFill>
                  <a:schemeClr val="bg1"/>
                </a:solidFill>
                <a:effectLst/>
                <a:uLnTx/>
                <a:uFillTx/>
                <a:latin typeface="Century Gothic" panose="020B0502020202020204" pitchFamily="34" charset="0"/>
                <a:ea typeface="+mj-ea"/>
                <a:cs typeface="+mj-cs"/>
              </a:rPr>
              <a:t>Thank you</a:t>
            </a:r>
            <a:endParaRPr kumimoji="0" lang="en-US" sz="7000" b="0" i="0" u="none" strike="noStrike" kern="1200" cap="none" spc="0" normalizeH="0" baseline="0" noProof="0">
              <a:ln>
                <a:noFill/>
              </a:ln>
              <a:solidFill>
                <a:schemeClr val="bg1"/>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858943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EE5F76F-BE6D-0D28-113F-344F7CCC2959}"/>
              </a:ext>
            </a:extLst>
          </p:cNvPr>
          <p:cNvSpPr txBox="1">
            <a:spLocks noGrp="1"/>
          </p:cNvSpPr>
          <p:nvPr>
            <p:ph type="title" idx="4294967295"/>
          </p:nvPr>
        </p:nvSpPr>
        <p:spPr>
          <a:xfrm>
            <a:off x="474306" y="501785"/>
            <a:ext cx="5091607" cy="84403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a:ln>
                  <a:noFill/>
                </a:ln>
                <a:solidFill>
                  <a:schemeClr val="bg1"/>
                </a:solidFill>
                <a:effectLst/>
                <a:uLnTx/>
                <a:uFillTx/>
                <a:latin typeface="Century Gothic" panose="020B0502020202020204" pitchFamily="34" charset="0"/>
                <a:ea typeface="+mj-ea"/>
                <a:cs typeface="+mj-cs"/>
              </a:rPr>
              <a:t>There’s so much more to do</a:t>
            </a:r>
          </a:p>
        </p:txBody>
      </p:sp>
      <p:sp>
        <p:nvSpPr>
          <p:cNvPr id="12" name="Subtitle 2">
            <a:extLst>
              <a:ext uri="{FF2B5EF4-FFF2-40B4-BE49-F238E27FC236}">
                <a16:creationId xmlns:a16="http://schemas.microsoft.com/office/drawing/2014/main" id="{B0C425B0-38F6-417C-A4E5-D213336EF6C6}"/>
              </a:ext>
            </a:extLst>
          </p:cNvPr>
          <p:cNvSpPr txBox="1">
            <a:spLocks/>
          </p:cNvSpPr>
          <p:nvPr/>
        </p:nvSpPr>
        <p:spPr>
          <a:xfrm>
            <a:off x="474305" y="2329718"/>
            <a:ext cx="11333381" cy="294778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000"/>
              </a:spcAft>
              <a:buNone/>
            </a:pPr>
            <a:r>
              <a:rPr lang="en-GB" sz="2200">
                <a:solidFill>
                  <a:srgbClr val="4203BF"/>
                </a:solidFill>
                <a:latin typeface="Century Gothic"/>
              </a:rPr>
              <a:t>The situations faced by many autistic people are as difficult as ever:</a:t>
            </a:r>
          </a:p>
          <a:p>
            <a:pPr>
              <a:lnSpc>
                <a:spcPct val="100000"/>
              </a:lnSpc>
              <a:spcBef>
                <a:spcPts val="0"/>
              </a:spcBef>
              <a:spcAft>
                <a:spcPts val="1000"/>
              </a:spcAft>
            </a:pPr>
            <a:r>
              <a:rPr lang="en-US" sz="2200">
                <a:solidFill>
                  <a:srgbClr val="4203BF"/>
                </a:solidFill>
                <a:latin typeface="Century Gothic"/>
              </a:rPr>
              <a:t>In June 2025, </a:t>
            </a:r>
            <a:r>
              <a:rPr lang="en-US" sz="2200" b="1">
                <a:solidFill>
                  <a:srgbClr val="4203BF"/>
                </a:solidFill>
                <a:latin typeface="Century Gothic"/>
              </a:rPr>
              <a:t>236,225</a:t>
            </a:r>
            <a:r>
              <a:rPr lang="en-US" sz="2200">
                <a:solidFill>
                  <a:srgbClr val="4203BF"/>
                </a:solidFill>
                <a:latin typeface="Century Gothic"/>
              </a:rPr>
              <a:t> people were waiting for an autism diagnosis assessment in England</a:t>
            </a:r>
            <a:r>
              <a:rPr lang="en-GB" sz="2200">
                <a:solidFill>
                  <a:srgbClr val="4203BF"/>
                </a:solidFill>
                <a:latin typeface="Century Gothic"/>
              </a:rPr>
              <a:t>. Of these, </a:t>
            </a:r>
            <a:r>
              <a:rPr lang="en-GB" sz="2200" b="1">
                <a:solidFill>
                  <a:srgbClr val="4203BF"/>
                </a:solidFill>
                <a:latin typeface="Century Gothic"/>
              </a:rPr>
              <a:t>211,104</a:t>
            </a:r>
            <a:r>
              <a:rPr lang="en-GB" sz="2200">
                <a:solidFill>
                  <a:srgbClr val="4203BF"/>
                </a:solidFill>
                <a:latin typeface="Century Gothic"/>
              </a:rPr>
              <a:t> had been waiting over three months. </a:t>
            </a:r>
          </a:p>
          <a:p>
            <a:pPr>
              <a:lnSpc>
                <a:spcPct val="100000"/>
              </a:lnSpc>
              <a:spcBef>
                <a:spcPts val="0"/>
              </a:spcBef>
              <a:spcAft>
                <a:spcPts val="1000"/>
              </a:spcAft>
            </a:pPr>
            <a:r>
              <a:rPr lang="en-US" sz="2200">
                <a:solidFill>
                  <a:srgbClr val="4203BF"/>
                </a:solidFill>
                <a:latin typeface="Century Gothic"/>
              </a:rPr>
              <a:t>In August 2025, </a:t>
            </a:r>
            <a:r>
              <a:rPr lang="en-US" sz="2200" b="1">
                <a:solidFill>
                  <a:srgbClr val="4203BF"/>
                </a:solidFill>
                <a:latin typeface="Century Gothic"/>
              </a:rPr>
              <a:t>2,025</a:t>
            </a:r>
            <a:r>
              <a:rPr lang="en-US" sz="2200">
                <a:solidFill>
                  <a:srgbClr val="4203BF"/>
                </a:solidFill>
                <a:latin typeface="Century Gothic"/>
              </a:rPr>
              <a:t> autistic people and people with learning disabilities were in mental health hospitals in England. </a:t>
            </a:r>
          </a:p>
          <a:p>
            <a:pPr>
              <a:lnSpc>
                <a:spcPct val="100000"/>
              </a:lnSpc>
              <a:spcBef>
                <a:spcPts val="0"/>
              </a:spcBef>
              <a:spcAft>
                <a:spcPts val="1000"/>
              </a:spcAft>
            </a:pPr>
            <a:r>
              <a:rPr lang="en-GB" sz="2200">
                <a:solidFill>
                  <a:srgbClr val="4203BF"/>
                </a:solidFill>
                <a:latin typeface="Century Gothic"/>
              </a:rPr>
              <a:t>The most recent Government data shows the employment rate for autistic people is only </a:t>
            </a:r>
            <a:r>
              <a:rPr lang="en-GB" sz="2200" b="1">
                <a:solidFill>
                  <a:srgbClr val="4203BF"/>
                </a:solidFill>
                <a:latin typeface="Century Gothic"/>
              </a:rPr>
              <a:t>29%.</a:t>
            </a:r>
          </a:p>
        </p:txBody>
      </p:sp>
      <p:sp>
        <p:nvSpPr>
          <p:cNvPr id="2" name="Round Diagonal Corner of Rectangle 1">
            <a:extLst>
              <a:ext uri="{FF2B5EF4-FFF2-40B4-BE49-F238E27FC236}">
                <a16:creationId xmlns:a16="http://schemas.microsoft.com/office/drawing/2014/main" id="{54C7F1D0-73A3-0318-FDE0-A575952FC755}"/>
              </a:ext>
              <a:ext uri="{C183D7F6-B498-43B3-948B-1728B52AA6E4}">
                <adec:decorative xmlns:adec="http://schemas.microsoft.com/office/drawing/2017/decorative" val="1"/>
              </a:ext>
            </a:extLst>
          </p:cNvPr>
          <p:cNvSpPr/>
          <p:nvPr/>
        </p:nvSpPr>
        <p:spPr>
          <a:xfrm>
            <a:off x="606093" y="5341725"/>
            <a:ext cx="10979814" cy="1054246"/>
          </a:xfrm>
          <a:prstGeom prst="round2DiagRect">
            <a:avLst>
              <a:gd name="adj1" fmla="val 0"/>
              <a:gd name="adj2" fmla="val 15741"/>
            </a:avLst>
          </a:prstGeom>
          <a:solidFill>
            <a:srgbClr val="8714B1"/>
          </a:solid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62A219E-12B4-3742-4D6D-97E48F35B574}"/>
              </a:ext>
            </a:extLst>
          </p:cNvPr>
          <p:cNvSpPr txBox="1"/>
          <p:nvPr/>
        </p:nvSpPr>
        <p:spPr>
          <a:xfrm>
            <a:off x="1502341" y="5441117"/>
            <a:ext cx="9187318" cy="830997"/>
          </a:xfrm>
          <a:prstGeom prst="rect">
            <a:avLst/>
          </a:prstGeom>
          <a:noFill/>
          <a:ln>
            <a:noFill/>
          </a:ln>
        </p:spPr>
        <p:txBody>
          <a:bodyPr wrap="square" rtlCol="0">
            <a:spAutoFit/>
          </a:bodyPr>
          <a:lstStyle/>
          <a:p>
            <a:pPr algn="ctr"/>
            <a:r>
              <a:rPr lang="en-GB" sz="2400" b="1">
                <a:solidFill>
                  <a:schemeClr val="bg1"/>
                </a:solidFill>
                <a:latin typeface="Century Gothic" panose="020B0502020202020204" pitchFamily="34" charset="0"/>
              </a:rPr>
              <a:t>We have so much more work to do to create a society that truly works for autistic people – and the plans to do it!</a:t>
            </a:r>
          </a:p>
        </p:txBody>
      </p:sp>
    </p:spTree>
    <p:extLst>
      <p:ext uri="{BB962C8B-B14F-4D97-AF65-F5344CB8AC3E}">
        <p14:creationId xmlns:p14="http://schemas.microsoft.com/office/powerpoint/2010/main" val="2512498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AD906-4661-7243-A4D7-58D7ED055B78}"/>
              </a:ext>
            </a:extLst>
          </p:cNvPr>
          <p:cNvSpPr>
            <a:spLocks noGrp="1"/>
          </p:cNvSpPr>
          <p:nvPr>
            <p:ph type="ctrTitle" idx="4294967295"/>
          </p:nvPr>
        </p:nvSpPr>
        <p:spPr>
          <a:xfrm>
            <a:off x="559299" y="2366124"/>
            <a:ext cx="8394440" cy="794522"/>
          </a:xfrm>
          <a:prstGeom prst="rect">
            <a:avLst/>
          </a:prstGeom>
        </p:spPr>
        <p:txBody>
          <a:bodyPr lIns="91440" tIns="45720" rIns="91440" bIns="45720" anchor="t"/>
          <a:lstStyle/>
          <a:p>
            <a:r>
              <a:rPr lang="en-US" sz="5000" b="1">
                <a:solidFill>
                  <a:schemeClr val="bg1"/>
                </a:solidFill>
                <a:latin typeface="Century Gothic"/>
              </a:rPr>
              <a:t>Our impact in 2024-25 </a:t>
            </a:r>
            <a:br>
              <a:rPr lang="en-US" sz="5000" b="1">
                <a:solidFill>
                  <a:schemeClr val="bg1"/>
                </a:solidFill>
                <a:latin typeface="Century Gothic"/>
              </a:rPr>
            </a:br>
            <a:br>
              <a:rPr lang="en-US" sz="5000" b="1">
                <a:solidFill>
                  <a:schemeClr val="bg1"/>
                </a:solidFill>
                <a:latin typeface="Century Gothic"/>
              </a:rPr>
            </a:br>
            <a:endParaRPr lang="en-US" sz="5000" b="1" i="1">
              <a:solidFill>
                <a:schemeClr val="bg1"/>
              </a:solidFill>
              <a:latin typeface="Century Gothic" panose="020B0502020202020204" pitchFamily="34" charset="0"/>
            </a:endParaRPr>
          </a:p>
        </p:txBody>
      </p:sp>
      <p:sp>
        <p:nvSpPr>
          <p:cNvPr id="4" name="Subtitle 2">
            <a:extLst>
              <a:ext uri="{FF2B5EF4-FFF2-40B4-BE49-F238E27FC236}">
                <a16:creationId xmlns:a16="http://schemas.microsoft.com/office/drawing/2014/main" id="{3134BBB3-AE8D-30A0-7D80-C3EB2C5B70FF}"/>
              </a:ext>
            </a:extLst>
          </p:cNvPr>
          <p:cNvSpPr txBox="1">
            <a:spLocks/>
          </p:cNvSpPr>
          <p:nvPr/>
        </p:nvSpPr>
        <p:spPr>
          <a:xfrm>
            <a:off x="572439" y="3332992"/>
            <a:ext cx="6879771" cy="19170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solidFill>
                  <a:srgbClr val="FFD200"/>
                </a:solidFill>
                <a:latin typeface="Century Gothic" panose="020B0502020202020204" pitchFamily="34" charset="0"/>
              </a:rPr>
              <a:t>Caroline Stevens</a:t>
            </a:r>
          </a:p>
          <a:p>
            <a:pPr marL="0" indent="0">
              <a:buFont typeface="Arial" panose="020B0604020202020204" pitchFamily="34" charset="0"/>
              <a:buNone/>
            </a:pPr>
            <a:r>
              <a:rPr lang="en-US">
                <a:solidFill>
                  <a:srgbClr val="FFD200"/>
                </a:solidFill>
                <a:latin typeface="Century Gothic" panose="020B0502020202020204" pitchFamily="34" charset="0"/>
              </a:rPr>
              <a:t>Chief Executive</a:t>
            </a:r>
          </a:p>
        </p:txBody>
      </p:sp>
    </p:spTree>
    <p:extLst>
      <p:ext uri="{BB962C8B-B14F-4D97-AF65-F5344CB8AC3E}">
        <p14:creationId xmlns:p14="http://schemas.microsoft.com/office/powerpoint/2010/main" val="2703390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8B1AB-381B-C258-03EB-DC79C0CB8FA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E2C2CADD-9ACE-37F7-A3FF-A089F2667BA5}"/>
              </a:ext>
            </a:extLst>
          </p:cNvPr>
          <p:cNvSpPr txBox="1">
            <a:spLocks noGrp="1"/>
          </p:cNvSpPr>
          <p:nvPr>
            <p:ph type="title" idx="4294967295"/>
          </p:nvPr>
        </p:nvSpPr>
        <p:spPr>
          <a:xfrm>
            <a:off x="474306" y="696666"/>
            <a:ext cx="6553200" cy="7173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a:ln>
                  <a:noFill/>
                </a:ln>
                <a:solidFill>
                  <a:schemeClr val="bg1"/>
                </a:solidFill>
                <a:effectLst/>
                <a:uLnTx/>
                <a:uFillTx/>
                <a:latin typeface="Century Gothic" panose="020B0502020202020204" pitchFamily="34" charset="0"/>
                <a:ea typeface="+mj-ea"/>
                <a:cs typeface="+mj-cs"/>
              </a:rPr>
              <a:t>Vision to Reality</a:t>
            </a:r>
          </a:p>
        </p:txBody>
      </p:sp>
      <p:sp>
        <p:nvSpPr>
          <p:cNvPr id="15" name="TextBox 14">
            <a:extLst>
              <a:ext uri="{FF2B5EF4-FFF2-40B4-BE49-F238E27FC236}">
                <a16:creationId xmlns:a16="http://schemas.microsoft.com/office/drawing/2014/main" id="{68FCB939-22F9-0897-4919-020A00BF3759}"/>
              </a:ext>
            </a:extLst>
          </p:cNvPr>
          <p:cNvSpPr txBox="1"/>
          <p:nvPr/>
        </p:nvSpPr>
        <p:spPr>
          <a:xfrm>
            <a:off x="468948" y="2278903"/>
            <a:ext cx="6807671" cy="769441"/>
          </a:xfrm>
          <a:prstGeom prst="rect">
            <a:avLst/>
          </a:prstGeom>
          <a:noFill/>
        </p:spPr>
        <p:txBody>
          <a:bodyPr wrap="square" rtlCol="0">
            <a:spAutoFit/>
          </a:bodyPr>
          <a:lstStyle/>
          <a:p>
            <a:r>
              <a:rPr lang="en-US" sz="2200">
                <a:solidFill>
                  <a:srgbClr val="4203BF"/>
                </a:solidFill>
                <a:latin typeface="Century Gothic" panose="020B0502020202020204" pitchFamily="34" charset="0"/>
              </a:rPr>
              <a:t>Our </a:t>
            </a:r>
            <a:r>
              <a:rPr lang="en-US" sz="2200" b="1">
                <a:solidFill>
                  <a:srgbClr val="4203BF"/>
                </a:solidFill>
                <a:latin typeface="Century Gothic" panose="020B0502020202020204" pitchFamily="34" charset="0"/>
              </a:rPr>
              <a:t>Vision to Reality strategy </a:t>
            </a:r>
            <a:r>
              <a:rPr lang="en-US" sz="2200">
                <a:solidFill>
                  <a:srgbClr val="4203BF"/>
                </a:solidFill>
                <a:latin typeface="Century Gothic" panose="020B0502020202020204" pitchFamily="34" charset="0"/>
              </a:rPr>
              <a:t>sets out what we want to achieve as a charity from 2023-26. </a:t>
            </a:r>
          </a:p>
        </p:txBody>
      </p:sp>
      <p:sp>
        <p:nvSpPr>
          <p:cNvPr id="2" name="Round Diagonal Corner of Rectangle 1">
            <a:extLst>
              <a:ext uri="{FF2B5EF4-FFF2-40B4-BE49-F238E27FC236}">
                <a16:creationId xmlns:a16="http://schemas.microsoft.com/office/drawing/2014/main" id="{42E60B76-0EB5-B506-B017-129B69992F13}"/>
              </a:ext>
              <a:ext uri="{C183D7F6-B498-43B3-948B-1728B52AA6E4}">
                <adec:decorative xmlns:adec="http://schemas.microsoft.com/office/drawing/2017/decorative" val="1"/>
              </a:ext>
            </a:extLst>
          </p:cNvPr>
          <p:cNvSpPr/>
          <p:nvPr/>
        </p:nvSpPr>
        <p:spPr>
          <a:xfrm>
            <a:off x="569928" y="3184524"/>
            <a:ext cx="10979814" cy="3200946"/>
          </a:xfrm>
          <a:prstGeom prst="round2DiagRect">
            <a:avLst>
              <a:gd name="adj1" fmla="val 0"/>
              <a:gd name="adj2" fmla="val 15741"/>
            </a:avLst>
          </a:prstGeom>
          <a:solidFill>
            <a:srgbClr val="8714B1"/>
          </a:solid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842E9D-E550-0241-21E0-FB0B8138EA19}"/>
              </a:ext>
            </a:extLst>
          </p:cNvPr>
          <p:cNvSpPr txBox="1"/>
          <p:nvPr/>
        </p:nvSpPr>
        <p:spPr>
          <a:xfrm>
            <a:off x="761901" y="3339819"/>
            <a:ext cx="8064048" cy="2846933"/>
          </a:xfrm>
          <a:prstGeom prst="rect">
            <a:avLst/>
          </a:prstGeom>
          <a:noFill/>
          <a:ln>
            <a:noFill/>
          </a:ln>
        </p:spPr>
        <p:txBody>
          <a:bodyPr wrap="square" rtlCol="0">
            <a:spAutoFit/>
          </a:bodyPr>
          <a:lstStyle/>
          <a:p>
            <a:pPr>
              <a:spcAft>
                <a:spcPts val="1000"/>
              </a:spcAft>
            </a:pPr>
            <a:r>
              <a:rPr lang="en-US" sz="2200">
                <a:solidFill>
                  <a:schemeClr val="bg1"/>
                </a:solidFill>
                <a:latin typeface="Century Gothic" panose="020B0502020202020204" pitchFamily="34" charset="0"/>
              </a:rPr>
              <a:t>It is guided by our </a:t>
            </a:r>
            <a:r>
              <a:rPr lang="en-US" sz="2200" b="1">
                <a:solidFill>
                  <a:schemeClr val="bg1"/>
                </a:solidFill>
                <a:latin typeface="Century Gothic" panose="020B0502020202020204" pitchFamily="34" charset="0"/>
              </a:rPr>
              <a:t>three Beliefs</a:t>
            </a:r>
            <a:r>
              <a:rPr lang="en-US" sz="2200">
                <a:solidFill>
                  <a:schemeClr val="bg1"/>
                </a:solidFill>
                <a:latin typeface="Century Gothic" panose="020B0502020202020204" pitchFamily="34" charset="0"/>
              </a:rPr>
              <a:t>:</a:t>
            </a:r>
          </a:p>
          <a:p>
            <a:pPr marL="742950" lvl="1" indent="-285750">
              <a:spcAft>
                <a:spcPts val="1000"/>
              </a:spcAft>
              <a:buFont typeface="Arial" panose="020B0604020202020204" pitchFamily="34" charset="0"/>
              <a:buChar char="•"/>
            </a:pPr>
            <a:r>
              <a:rPr lang="en-US" sz="2200" b="1">
                <a:solidFill>
                  <a:schemeClr val="bg1"/>
                </a:solidFill>
                <a:latin typeface="Century Gothic" panose="020B0502020202020204" pitchFamily="34" charset="0"/>
              </a:rPr>
              <a:t>Belief 1: </a:t>
            </a:r>
            <a:r>
              <a:rPr lang="en-GB" sz="2200">
                <a:solidFill>
                  <a:schemeClr val="bg1"/>
                </a:solidFill>
                <a:latin typeface="Century Gothic" panose="020B0502020202020204" pitchFamily="34" charset="0"/>
              </a:rPr>
              <a:t>Support all autistic individuals and their families to live a fulfilled life on their terms</a:t>
            </a:r>
          </a:p>
          <a:p>
            <a:pPr marL="742950" lvl="1" indent="-285750">
              <a:spcAft>
                <a:spcPts val="1000"/>
              </a:spcAft>
              <a:buFont typeface="Arial" panose="020B0604020202020204" pitchFamily="34" charset="0"/>
              <a:buChar char="•"/>
            </a:pPr>
            <a:r>
              <a:rPr lang="en-GB" sz="2200" b="1">
                <a:solidFill>
                  <a:schemeClr val="bg1"/>
                </a:solidFill>
                <a:latin typeface="Century Gothic" panose="020B0502020202020204" pitchFamily="34" charset="0"/>
              </a:rPr>
              <a:t>Belief 2: </a:t>
            </a:r>
            <a:r>
              <a:rPr lang="en-GB" sz="2200">
                <a:solidFill>
                  <a:schemeClr val="bg1"/>
                </a:solidFill>
                <a:latin typeface="Century Gothic" panose="020B0502020202020204" pitchFamily="34" charset="0"/>
              </a:rPr>
              <a:t>Influence and collaborate with others to improve standards and adjustments</a:t>
            </a:r>
          </a:p>
          <a:p>
            <a:pPr marL="742950" lvl="1" indent="-285750">
              <a:spcAft>
                <a:spcPts val="1000"/>
              </a:spcAft>
              <a:buFont typeface="Arial" panose="020B0604020202020204" pitchFamily="34" charset="0"/>
              <a:buChar char="•"/>
            </a:pPr>
            <a:r>
              <a:rPr lang="en-GB" sz="2200" b="1">
                <a:solidFill>
                  <a:schemeClr val="bg1"/>
                </a:solidFill>
                <a:latin typeface="Century Gothic" panose="020B0502020202020204" pitchFamily="34" charset="0"/>
              </a:rPr>
              <a:t>Belief 3: </a:t>
            </a:r>
            <a:r>
              <a:rPr lang="en-GB" sz="2200">
                <a:solidFill>
                  <a:schemeClr val="bg1"/>
                </a:solidFill>
                <a:latin typeface="Century Gothic" panose="020B0502020202020204" pitchFamily="34" charset="0"/>
              </a:rPr>
              <a:t>Transform society by building understanding, acceptance and respect for all autistic people.</a:t>
            </a:r>
            <a:r>
              <a:rPr lang="en-US" sz="2200">
                <a:solidFill>
                  <a:schemeClr val="bg1"/>
                </a:solidFill>
                <a:latin typeface="Century Gothic" panose="020B0502020202020204" pitchFamily="34" charset="0"/>
              </a:rPr>
              <a:t> </a:t>
            </a:r>
          </a:p>
        </p:txBody>
      </p:sp>
      <p:pic>
        <p:nvPicPr>
          <p:cNvPr id="5" name="Picture 4">
            <a:extLst>
              <a:ext uri="{FF2B5EF4-FFF2-40B4-BE49-F238E27FC236}">
                <a16:creationId xmlns:a16="http://schemas.microsoft.com/office/drawing/2014/main" id="{2FD68CFC-93A8-EAD6-FC8A-7133CAB18C8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53095">
            <a:off x="8734456" y="1975590"/>
            <a:ext cx="2344521" cy="33203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5816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8E3D17-8579-AFEE-2EC5-2122DF09A3C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708401" y="-1"/>
            <a:ext cx="8483600" cy="6858001"/>
          </a:xfrm>
          <a:prstGeom prst="rect">
            <a:avLst/>
          </a:prstGeom>
        </p:spPr>
      </p:pic>
      <p:pic>
        <p:nvPicPr>
          <p:cNvPr id="2" name="Picture 1">
            <a:extLst>
              <a:ext uri="{FF2B5EF4-FFF2-40B4-BE49-F238E27FC236}">
                <a16:creationId xmlns:a16="http://schemas.microsoft.com/office/drawing/2014/main" id="{2B95189C-F2EB-F7EE-E8DF-73EFDF2EDEB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 y="0"/>
            <a:ext cx="11347063" cy="6858000"/>
          </a:xfrm>
          <a:prstGeom prst="rect">
            <a:avLst/>
          </a:prstGeom>
        </p:spPr>
      </p:pic>
      <p:pic>
        <p:nvPicPr>
          <p:cNvPr id="9" name="Graphic 8">
            <a:extLst>
              <a:ext uri="{FF2B5EF4-FFF2-40B4-BE49-F238E27FC236}">
                <a16:creationId xmlns:a16="http://schemas.microsoft.com/office/drawing/2014/main" id="{DEA6DF6E-48F5-F116-1CE0-7355B5646CD6}"/>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6472" y="773986"/>
            <a:ext cx="5223858" cy="5223858"/>
          </a:xfrm>
          <a:prstGeom prst="rect">
            <a:avLst/>
          </a:prstGeom>
        </p:spPr>
      </p:pic>
      <p:sp>
        <p:nvSpPr>
          <p:cNvPr id="15" name="Title 14">
            <a:extLst>
              <a:ext uri="{FF2B5EF4-FFF2-40B4-BE49-F238E27FC236}">
                <a16:creationId xmlns:a16="http://schemas.microsoft.com/office/drawing/2014/main" id="{0C59DA22-F598-9F2A-5C55-72A9F2D9A64C}"/>
              </a:ext>
            </a:extLst>
          </p:cNvPr>
          <p:cNvSpPr txBox="1">
            <a:spLocks noGrp="1"/>
          </p:cNvSpPr>
          <p:nvPr>
            <p:ph type="title" idx="4294967295"/>
          </p:nvPr>
        </p:nvSpPr>
        <p:spPr>
          <a:xfrm>
            <a:off x="1654247" y="2115933"/>
            <a:ext cx="4341057" cy="28623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4203BF"/>
                </a:solidFill>
                <a:effectLst/>
                <a:uLnTx/>
                <a:uFillTx/>
                <a:latin typeface="Century Gothic" panose="020B0502020202020204" pitchFamily="34" charset="0"/>
                <a:ea typeface="+mn-ea"/>
                <a:cs typeface="+mn-cs"/>
              </a:rPr>
              <a:t>We helped support more than 1.3 million people</a:t>
            </a:r>
          </a:p>
        </p:txBody>
      </p:sp>
    </p:spTree>
    <p:extLst>
      <p:ext uri="{BB962C8B-B14F-4D97-AF65-F5344CB8AC3E}">
        <p14:creationId xmlns:p14="http://schemas.microsoft.com/office/powerpoint/2010/main" val="4207472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C0042-AD69-B0B7-92E7-D8491043DA6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9F96014-BE21-8B24-E249-63E552E17D3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327625" y="1"/>
            <a:ext cx="7864375" cy="6858000"/>
          </a:xfrm>
          <a:prstGeom prst="rect">
            <a:avLst/>
          </a:prstGeom>
        </p:spPr>
      </p:pic>
      <p:pic>
        <p:nvPicPr>
          <p:cNvPr id="5" name="Picture 4">
            <a:extLst>
              <a:ext uri="{FF2B5EF4-FFF2-40B4-BE49-F238E27FC236}">
                <a16:creationId xmlns:a16="http://schemas.microsoft.com/office/drawing/2014/main" id="{4BB16DB6-1ED2-51F2-AAB2-09872623CD6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 y="0"/>
            <a:ext cx="11347063" cy="6858000"/>
          </a:xfrm>
          <a:prstGeom prst="rect">
            <a:avLst/>
          </a:prstGeom>
        </p:spPr>
      </p:pic>
      <p:sp>
        <p:nvSpPr>
          <p:cNvPr id="2" name="Title 1">
            <a:extLst>
              <a:ext uri="{FF2B5EF4-FFF2-40B4-BE49-F238E27FC236}">
                <a16:creationId xmlns:a16="http://schemas.microsoft.com/office/drawing/2014/main" id="{C58807BA-4CA4-573F-D7F4-8FF8C067C1F2}"/>
              </a:ext>
            </a:extLst>
          </p:cNvPr>
          <p:cNvSpPr txBox="1">
            <a:spLocks noGrp="1"/>
          </p:cNvSpPr>
          <p:nvPr>
            <p:ph type="title" idx="4294967295"/>
          </p:nvPr>
        </p:nvSpPr>
        <p:spPr>
          <a:xfrm>
            <a:off x="474306" y="696666"/>
            <a:ext cx="6553200" cy="7173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a:ln>
                  <a:noFill/>
                </a:ln>
                <a:solidFill>
                  <a:schemeClr val="bg1"/>
                </a:solidFill>
                <a:effectLst/>
                <a:uLnTx/>
                <a:uFillTx/>
                <a:latin typeface="Century Gothic" panose="020B0502020202020204" pitchFamily="34" charset="0"/>
                <a:ea typeface="+mj-ea"/>
                <a:cs typeface="+mj-cs"/>
              </a:rPr>
              <a:t>Belief 1: </a:t>
            </a:r>
            <a:r>
              <a:rPr kumimoji="0" lang="en-US" sz="3800" b="0" i="0" u="none" strike="noStrike" kern="1200" cap="none" spc="0" normalizeH="0" baseline="0" noProof="0">
                <a:ln>
                  <a:noFill/>
                </a:ln>
                <a:solidFill>
                  <a:schemeClr val="bg1"/>
                </a:solidFill>
                <a:effectLst/>
                <a:uLnTx/>
                <a:uFillTx/>
                <a:latin typeface="Century Gothic" panose="020B0502020202020204" pitchFamily="34" charset="0"/>
                <a:ea typeface="+mj-ea"/>
                <a:cs typeface="+mj-cs"/>
              </a:rPr>
              <a:t>Support</a:t>
            </a:r>
          </a:p>
        </p:txBody>
      </p:sp>
      <p:sp>
        <p:nvSpPr>
          <p:cNvPr id="3" name="TextBox 2">
            <a:extLst>
              <a:ext uri="{FF2B5EF4-FFF2-40B4-BE49-F238E27FC236}">
                <a16:creationId xmlns:a16="http://schemas.microsoft.com/office/drawing/2014/main" id="{90D1375B-235A-0CBA-3784-B78BE1E70A5B}"/>
              </a:ext>
            </a:extLst>
          </p:cNvPr>
          <p:cNvSpPr txBox="1"/>
          <p:nvPr/>
        </p:nvSpPr>
        <p:spPr>
          <a:xfrm>
            <a:off x="468949" y="1697237"/>
            <a:ext cx="4103051" cy="1938992"/>
          </a:xfrm>
          <a:prstGeom prst="rect">
            <a:avLst/>
          </a:prstGeom>
          <a:noFill/>
        </p:spPr>
        <p:txBody>
          <a:bodyPr wrap="square" rtlCol="0">
            <a:spAutoFit/>
          </a:bodyPr>
          <a:lstStyle/>
          <a:p>
            <a:pPr>
              <a:spcBef>
                <a:spcPts val="1200"/>
              </a:spcBef>
              <a:spcAft>
                <a:spcPts val="600"/>
              </a:spcAft>
            </a:pPr>
            <a:r>
              <a:rPr lang="en-GB" sz="2400" b="1">
                <a:solidFill>
                  <a:schemeClr val="bg1"/>
                </a:solidFill>
                <a:latin typeface="Century Gothic"/>
              </a:rPr>
              <a:t>Over </a:t>
            </a:r>
            <a:r>
              <a:rPr lang="en-US" sz="2400" b="1">
                <a:solidFill>
                  <a:schemeClr val="bg1"/>
                </a:solidFill>
                <a:latin typeface="Century Gothic"/>
              </a:rPr>
              <a:t>400+</a:t>
            </a:r>
            <a:r>
              <a:rPr lang="en-US" sz="2400">
                <a:solidFill>
                  <a:schemeClr val="bg1"/>
                </a:solidFill>
                <a:latin typeface="Century Gothic"/>
              </a:rPr>
              <a:t> autistic </a:t>
            </a:r>
            <a:br>
              <a:rPr lang="en-US" sz="2400">
                <a:solidFill>
                  <a:schemeClr val="bg1"/>
                </a:solidFill>
                <a:latin typeface="Century Gothic"/>
              </a:rPr>
            </a:br>
            <a:r>
              <a:rPr lang="en-US" sz="2400">
                <a:solidFill>
                  <a:schemeClr val="bg1"/>
                </a:solidFill>
                <a:latin typeface="Century Gothic"/>
              </a:rPr>
              <a:t>people were supported by our adult services, helping them build a better quality of life.</a:t>
            </a:r>
            <a:endParaRPr lang="en-GB" sz="240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45873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7C0CC-6582-E5A0-4E28-198F0A7B6DE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35C6AC7-D544-D325-CD4F-B0B76A451DB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l="-12738"/>
          <a:stretch>
            <a:fillRect/>
          </a:stretch>
        </p:blipFill>
        <p:spPr>
          <a:xfrm>
            <a:off x="2302065" y="1"/>
            <a:ext cx="9889935" cy="6858000"/>
          </a:xfrm>
          <a:prstGeom prst="rect">
            <a:avLst/>
          </a:prstGeom>
        </p:spPr>
      </p:pic>
      <p:pic>
        <p:nvPicPr>
          <p:cNvPr id="5" name="Picture 4">
            <a:extLst>
              <a:ext uri="{FF2B5EF4-FFF2-40B4-BE49-F238E27FC236}">
                <a16:creationId xmlns:a16="http://schemas.microsoft.com/office/drawing/2014/main" id="{DACE349F-53B1-7466-CC4A-EC85CEA8F19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 y="0"/>
            <a:ext cx="11347063" cy="6858000"/>
          </a:xfrm>
          <a:prstGeom prst="rect">
            <a:avLst/>
          </a:prstGeom>
        </p:spPr>
      </p:pic>
      <p:sp>
        <p:nvSpPr>
          <p:cNvPr id="2" name="Title 1">
            <a:extLst>
              <a:ext uri="{FF2B5EF4-FFF2-40B4-BE49-F238E27FC236}">
                <a16:creationId xmlns:a16="http://schemas.microsoft.com/office/drawing/2014/main" id="{357CF5D8-F02A-4E90-C500-C5C807B45EA2}"/>
              </a:ext>
            </a:extLst>
          </p:cNvPr>
          <p:cNvSpPr txBox="1">
            <a:spLocks noGrp="1"/>
          </p:cNvSpPr>
          <p:nvPr>
            <p:ph type="title" idx="4294967295"/>
          </p:nvPr>
        </p:nvSpPr>
        <p:spPr>
          <a:xfrm>
            <a:off x="474306" y="696666"/>
            <a:ext cx="6553200" cy="7173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a:ln>
                  <a:noFill/>
                </a:ln>
                <a:solidFill>
                  <a:schemeClr val="bg1"/>
                </a:solidFill>
                <a:effectLst/>
                <a:uLnTx/>
                <a:uFillTx/>
                <a:latin typeface="Century Gothic" panose="020B0502020202020204" pitchFamily="34" charset="0"/>
                <a:ea typeface="+mj-ea"/>
                <a:cs typeface="+mj-cs"/>
              </a:rPr>
              <a:t>Belief 1: </a:t>
            </a:r>
            <a:r>
              <a:rPr kumimoji="0" lang="en-US" sz="3800" b="0" i="0" u="none" strike="noStrike" kern="1200" cap="none" spc="0" normalizeH="0" baseline="0" noProof="0">
                <a:ln>
                  <a:noFill/>
                </a:ln>
                <a:solidFill>
                  <a:schemeClr val="bg1"/>
                </a:solidFill>
                <a:effectLst/>
                <a:uLnTx/>
                <a:uFillTx/>
                <a:latin typeface="Century Gothic" panose="020B0502020202020204" pitchFamily="34" charset="0"/>
                <a:ea typeface="+mj-ea"/>
                <a:cs typeface="+mj-cs"/>
              </a:rPr>
              <a:t>Support</a:t>
            </a:r>
          </a:p>
        </p:txBody>
      </p:sp>
      <p:sp>
        <p:nvSpPr>
          <p:cNvPr id="3" name="TextBox 2">
            <a:extLst>
              <a:ext uri="{FF2B5EF4-FFF2-40B4-BE49-F238E27FC236}">
                <a16:creationId xmlns:a16="http://schemas.microsoft.com/office/drawing/2014/main" id="{165DAB1D-FB54-9E2F-01EC-FBD44FE4A9C9}"/>
              </a:ext>
            </a:extLst>
          </p:cNvPr>
          <p:cNvSpPr txBox="1"/>
          <p:nvPr/>
        </p:nvSpPr>
        <p:spPr>
          <a:xfrm>
            <a:off x="468949" y="1697237"/>
            <a:ext cx="4103051" cy="3970318"/>
          </a:xfrm>
          <a:prstGeom prst="rect">
            <a:avLst/>
          </a:prstGeom>
          <a:noFill/>
        </p:spPr>
        <p:txBody>
          <a:bodyPr wrap="square" rtlCol="0">
            <a:spAutoFit/>
          </a:bodyPr>
          <a:lstStyle/>
          <a:p>
            <a:r>
              <a:rPr lang="en-US"/>
              <a:t> </a:t>
            </a:r>
          </a:p>
          <a:p>
            <a:r>
              <a:rPr lang="en-US" sz="2400">
                <a:solidFill>
                  <a:schemeClr val="bg1"/>
                </a:solidFill>
                <a:latin typeface="Century Gothic" panose="020B0502020202020204" pitchFamily="34" charset="0"/>
              </a:rPr>
              <a:t>In Scotland, we supported more than </a:t>
            </a:r>
            <a:r>
              <a:rPr lang="en-US" sz="2400" b="1">
                <a:solidFill>
                  <a:schemeClr val="bg1"/>
                </a:solidFill>
                <a:latin typeface="Century Gothic" panose="020B0502020202020204" pitchFamily="34" charset="0"/>
              </a:rPr>
              <a:t>600 </a:t>
            </a:r>
            <a:r>
              <a:rPr lang="en-US" sz="2400">
                <a:solidFill>
                  <a:schemeClr val="bg1"/>
                </a:solidFill>
                <a:latin typeface="Century Gothic" panose="020B0502020202020204" pitchFamily="34" charset="0"/>
              </a:rPr>
              <a:t>autistic children, young people, adults and their families through a range of </a:t>
            </a:r>
            <a:r>
              <a:rPr lang="en-US" sz="2400" err="1">
                <a:solidFill>
                  <a:schemeClr val="bg1"/>
                </a:solidFill>
                <a:latin typeface="Century Gothic" panose="020B0502020202020204" pitchFamily="34" charset="0"/>
              </a:rPr>
              <a:t>programmes</a:t>
            </a:r>
            <a:r>
              <a:rPr lang="en-US" sz="2400">
                <a:solidFill>
                  <a:schemeClr val="bg1"/>
                </a:solidFill>
                <a:latin typeface="Century Gothic" panose="020B0502020202020204" pitchFamily="34" charset="0"/>
              </a:rPr>
              <a:t>, including peer support, mentoring, social groups and post- diagnostic support. </a:t>
            </a:r>
          </a:p>
          <a:p>
            <a:r>
              <a:rPr lang="en-US"/>
              <a:t> </a:t>
            </a:r>
          </a:p>
        </p:txBody>
      </p:sp>
    </p:spTree>
    <p:extLst>
      <p:ext uri="{BB962C8B-B14F-4D97-AF65-F5344CB8AC3E}">
        <p14:creationId xmlns:p14="http://schemas.microsoft.com/office/powerpoint/2010/main" val="3065306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98BCE-616A-3FF1-E04E-4D6F5BC6EC4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7F92230-20A1-EDBF-5E42-AB16B40DACA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327625" y="1"/>
            <a:ext cx="7864375" cy="6858000"/>
          </a:xfrm>
          <a:prstGeom prst="rect">
            <a:avLst/>
          </a:prstGeom>
        </p:spPr>
      </p:pic>
      <p:pic>
        <p:nvPicPr>
          <p:cNvPr id="2" name="Picture 1">
            <a:extLst>
              <a:ext uri="{FF2B5EF4-FFF2-40B4-BE49-F238E27FC236}">
                <a16:creationId xmlns:a16="http://schemas.microsoft.com/office/drawing/2014/main" id="{D108A174-5AF6-3D79-E0EC-F7AF9B4E035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 y="0"/>
            <a:ext cx="11347063" cy="6858000"/>
          </a:xfrm>
          <a:prstGeom prst="rect">
            <a:avLst/>
          </a:prstGeom>
        </p:spPr>
      </p:pic>
      <p:sp>
        <p:nvSpPr>
          <p:cNvPr id="3" name="Title 1">
            <a:extLst>
              <a:ext uri="{FF2B5EF4-FFF2-40B4-BE49-F238E27FC236}">
                <a16:creationId xmlns:a16="http://schemas.microsoft.com/office/drawing/2014/main" id="{B0AB3399-B30A-CC50-0BDB-BFEAB63C7A3B}"/>
              </a:ext>
            </a:extLst>
          </p:cNvPr>
          <p:cNvSpPr txBox="1">
            <a:spLocks noGrp="1"/>
          </p:cNvSpPr>
          <p:nvPr>
            <p:ph type="title" idx="4294967295"/>
          </p:nvPr>
        </p:nvSpPr>
        <p:spPr>
          <a:xfrm>
            <a:off x="474306" y="696666"/>
            <a:ext cx="6553200" cy="7173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a:ln>
                  <a:noFill/>
                </a:ln>
                <a:solidFill>
                  <a:schemeClr val="bg1"/>
                </a:solidFill>
                <a:effectLst/>
                <a:uLnTx/>
                <a:uFillTx/>
                <a:latin typeface="Century Gothic" panose="020B0502020202020204" pitchFamily="34" charset="0"/>
                <a:ea typeface="+mj-ea"/>
                <a:cs typeface="+mj-cs"/>
              </a:rPr>
              <a:t>Belief 1: </a:t>
            </a:r>
            <a:r>
              <a:rPr kumimoji="0" lang="en-US" sz="3800" b="0" i="0" u="none" strike="noStrike" kern="1200" cap="none" spc="0" normalizeH="0" baseline="0" noProof="0">
                <a:ln>
                  <a:noFill/>
                </a:ln>
                <a:solidFill>
                  <a:schemeClr val="bg1"/>
                </a:solidFill>
                <a:effectLst/>
                <a:uLnTx/>
                <a:uFillTx/>
                <a:latin typeface="Century Gothic" panose="020B0502020202020204" pitchFamily="34" charset="0"/>
                <a:ea typeface="+mj-ea"/>
                <a:cs typeface="+mj-cs"/>
              </a:rPr>
              <a:t>Support</a:t>
            </a:r>
          </a:p>
        </p:txBody>
      </p:sp>
      <p:sp>
        <p:nvSpPr>
          <p:cNvPr id="4" name="TextBox 3">
            <a:extLst>
              <a:ext uri="{FF2B5EF4-FFF2-40B4-BE49-F238E27FC236}">
                <a16:creationId xmlns:a16="http://schemas.microsoft.com/office/drawing/2014/main" id="{C9808010-FFF5-D946-C970-FBBDF78BE54E}"/>
              </a:ext>
            </a:extLst>
          </p:cNvPr>
          <p:cNvSpPr txBox="1"/>
          <p:nvPr/>
        </p:nvSpPr>
        <p:spPr>
          <a:xfrm>
            <a:off x="468949" y="1697237"/>
            <a:ext cx="3557619" cy="1569660"/>
          </a:xfrm>
          <a:prstGeom prst="rect">
            <a:avLst/>
          </a:prstGeom>
          <a:noFill/>
        </p:spPr>
        <p:txBody>
          <a:bodyPr wrap="square" rtlCol="0">
            <a:spAutoFit/>
          </a:bodyPr>
          <a:lstStyle/>
          <a:p>
            <a:pPr>
              <a:spcBef>
                <a:spcPts val="1200"/>
              </a:spcBef>
              <a:spcAft>
                <a:spcPts val="600"/>
              </a:spcAft>
            </a:pPr>
            <a:r>
              <a:rPr lang="en-GB" sz="2400">
                <a:solidFill>
                  <a:schemeClr val="bg1"/>
                </a:solidFill>
                <a:latin typeface="Century Gothic"/>
              </a:rPr>
              <a:t>We helped bring clarity and answers </a:t>
            </a:r>
            <a:br>
              <a:rPr lang="en-GB" sz="2400">
                <a:solidFill>
                  <a:schemeClr val="bg1"/>
                </a:solidFill>
                <a:latin typeface="Century Gothic"/>
              </a:rPr>
            </a:br>
            <a:r>
              <a:rPr lang="en-GB" sz="2400">
                <a:solidFill>
                  <a:schemeClr val="bg1"/>
                </a:solidFill>
                <a:latin typeface="Century Gothic"/>
              </a:rPr>
              <a:t>to over </a:t>
            </a:r>
            <a:r>
              <a:rPr lang="en-GB" sz="2400" b="1">
                <a:solidFill>
                  <a:schemeClr val="bg1"/>
                </a:solidFill>
                <a:latin typeface="Century Gothic"/>
              </a:rPr>
              <a:t>5,200 people</a:t>
            </a:r>
            <a:r>
              <a:rPr lang="en-GB" sz="2400">
                <a:solidFill>
                  <a:schemeClr val="bg1"/>
                </a:solidFill>
                <a:latin typeface="Century Gothic"/>
              </a:rPr>
              <a:t> seeking a diagnosis.</a:t>
            </a:r>
            <a:endParaRPr lang="en-GB" sz="240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231505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AD163-2E6C-86ED-8CB2-1153C571C4F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2DA4AB3-DE96-A605-2FC6-C3D90466A48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l="-3073"/>
          <a:stretch>
            <a:fillRect/>
          </a:stretch>
        </p:blipFill>
        <p:spPr>
          <a:xfrm>
            <a:off x="3491613" y="0"/>
            <a:ext cx="8700387" cy="6857999"/>
          </a:xfrm>
          <a:prstGeom prst="rect">
            <a:avLst/>
          </a:prstGeom>
        </p:spPr>
      </p:pic>
      <p:pic>
        <p:nvPicPr>
          <p:cNvPr id="2" name="Picture 1">
            <a:extLst>
              <a:ext uri="{FF2B5EF4-FFF2-40B4-BE49-F238E27FC236}">
                <a16:creationId xmlns:a16="http://schemas.microsoft.com/office/drawing/2014/main" id="{7F94396A-2132-3B69-364F-931DE6A284C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 y="0"/>
            <a:ext cx="11347063" cy="6858000"/>
          </a:xfrm>
          <a:prstGeom prst="rect">
            <a:avLst/>
          </a:prstGeom>
        </p:spPr>
      </p:pic>
      <p:sp>
        <p:nvSpPr>
          <p:cNvPr id="3" name="Title 1">
            <a:extLst>
              <a:ext uri="{FF2B5EF4-FFF2-40B4-BE49-F238E27FC236}">
                <a16:creationId xmlns:a16="http://schemas.microsoft.com/office/drawing/2014/main" id="{948507DD-8765-C8EE-6CCC-880C8B6024A8}"/>
              </a:ext>
            </a:extLst>
          </p:cNvPr>
          <p:cNvSpPr txBox="1">
            <a:spLocks noGrp="1"/>
          </p:cNvSpPr>
          <p:nvPr>
            <p:ph type="title" idx="4294967295"/>
          </p:nvPr>
        </p:nvSpPr>
        <p:spPr>
          <a:xfrm>
            <a:off x="474306" y="696666"/>
            <a:ext cx="6553200" cy="7173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a:ln>
                  <a:noFill/>
                </a:ln>
                <a:solidFill>
                  <a:schemeClr val="bg1"/>
                </a:solidFill>
                <a:effectLst/>
                <a:uLnTx/>
                <a:uFillTx/>
                <a:latin typeface="Century Gothic" panose="020B0502020202020204" pitchFamily="34" charset="0"/>
                <a:ea typeface="+mj-ea"/>
                <a:cs typeface="+mj-cs"/>
              </a:rPr>
              <a:t>Belief 1: </a:t>
            </a:r>
            <a:r>
              <a:rPr kumimoji="0" lang="en-US" sz="3800" b="0" i="0" u="none" strike="noStrike" kern="1200" cap="none" spc="0" normalizeH="0" baseline="0" noProof="0">
                <a:ln>
                  <a:noFill/>
                </a:ln>
                <a:solidFill>
                  <a:schemeClr val="bg1"/>
                </a:solidFill>
                <a:effectLst/>
                <a:uLnTx/>
                <a:uFillTx/>
                <a:latin typeface="Century Gothic" panose="020B0502020202020204" pitchFamily="34" charset="0"/>
                <a:ea typeface="+mj-ea"/>
                <a:cs typeface="+mj-cs"/>
              </a:rPr>
              <a:t>Support</a:t>
            </a:r>
          </a:p>
        </p:txBody>
      </p:sp>
      <p:sp>
        <p:nvSpPr>
          <p:cNvPr id="4" name="TextBox 3">
            <a:extLst>
              <a:ext uri="{FF2B5EF4-FFF2-40B4-BE49-F238E27FC236}">
                <a16:creationId xmlns:a16="http://schemas.microsoft.com/office/drawing/2014/main" id="{DE215DB2-FE74-F02B-D1FE-55743EE83B2F}"/>
              </a:ext>
            </a:extLst>
          </p:cNvPr>
          <p:cNvSpPr txBox="1"/>
          <p:nvPr/>
        </p:nvSpPr>
        <p:spPr>
          <a:xfrm>
            <a:off x="468949" y="1697237"/>
            <a:ext cx="4423893"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en-US" sz="2400" b="0" i="0" u="none" strike="noStrike" kern="1200" cap="none" spc="0" normalizeH="0" baseline="0" noProof="0">
                <a:ln>
                  <a:noFill/>
                </a:ln>
                <a:solidFill>
                  <a:schemeClr val="bg1"/>
                </a:solidFill>
                <a:effectLst/>
                <a:uLnTx/>
                <a:uFillTx/>
                <a:latin typeface="Century Gothic" panose="020B0502020202020204" pitchFamily="34" charset="0"/>
              </a:rPr>
              <a:t>Our </a:t>
            </a:r>
            <a:r>
              <a:rPr kumimoji="0" lang="en-US" sz="2400" b="1" i="0" u="none" strike="noStrike" kern="1200" cap="none" spc="0" normalizeH="0" baseline="0" noProof="0">
                <a:ln>
                  <a:noFill/>
                </a:ln>
                <a:solidFill>
                  <a:schemeClr val="bg1"/>
                </a:solidFill>
                <a:effectLst/>
                <a:uLnTx/>
                <a:uFillTx/>
                <a:latin typeface="Century Gothic" panose="020B0502020202020204" pitchFamily="34" charset="0"/>
              </a:rPr>
              <a:t>83 </a:t>
            </a:r>
            <a:r>
              <a:rPr kumimoji="0" lang="en-US" sz="2400" b="0" i="0" u="none" strike="noStrike" kern="1200" cap="none" spc="0" normalizeH="0" baseline="0" noProof="0">
                <a:ln>
                  <a:noFill/>
                </a:ln>
                <a:solidFill>
                  <a:schemeClr val="bg1"/>
                </a:solidFill>
                <a:effectLst/>
                <a:uLnTx/>
                <a:uFillTx/>
                <a:latin typeface="Century Gothic" panose="020B0502020202020204" pitchFamily="34" charset="0"/>
              </a:rPr>
              <a:t>volunteer-led branches supported thousands of autistic people and their families through social groups, peer support, trips out, local campaigning and much more.</a:t>
            </a:r>
            <a:endParaRPr kumimoji="0" lang="en-GB" sz="2400" b="0" i="0" u="none" strike="noStrike" kern="1200" cap="none" spc="0" normalizeH="0" baseline="0" noProof="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518538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412B4-A842-BA83-925C-34F9CF9C0CA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5E967EE-E121-29B5-DB32-69EABE95372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 y="0"/>
            <a:ext cx="11347063" cy="6858000"/>
          </a:xfrm>
          <a:prstGeom prst="rect">
            <a:avLst/>
          </a:prstGeom>
        </p:spPr>
      </p:pic>
      <p:sp>
        <p:nvSpPr>
          <p:cNvPr id="3" name="Title 1">
            <a:extLst>
              <a:ext uri="{FF2B5EF4-FFF2-40B4-BE49-F238E27FC236}">
                <a16:creationId xmlns:a16="http://schemas.microsoft.com/office/drawing/2014/main" id="{11F961C2-5522-AA80-D391-46408FCCF823}"/>
              </a:ext>
            </a:extLst>
          </p:cNvPr>
          <p:cNvSpPr txBox="1">
            <a:spLocks noGrp="1"/>
          </p:cNvSpPr>
          <p:nvPr>
            <p:ph type="title" idx="4294967295"/>
          </p:nvPr>
        </p:nvSpPr>
        <p:spPr>
          <a:xfrm>
            <a:off x="474306" y="696666"/>
            <a:ext cx="6553200" cy="7173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a:ln>
                  <a:noFill/>
                </a:ln>
                <a:solidFill>
                  <a:schemeClr val="bg1"/>
                </a:solidFill>
                <a:effectLst/>
                <a:uLnTx/>
                <a:uFillTx/>
                <a:latin typeface="Century Gothic" panose="020B0502020202020204" pitchFamily="34" charset="0"/>
                <a:ea typeface="+mj-ea"/>
                <a:cs typeface="+mj-cs"/>
              </a:rPr>
              <a:t>Belief 1: </a:t>
            </a:r>
            <a:r>
              <a:rPr kumimoji="0" lang="en-US" sz="3800" b="0" i="0" u="none" strike="noStrike" kern="1200" cap="none" spc="0" normalizeH="0" baseline="0" noProof="0">
                <a:ln>
                  <a:noFill/>
                </a:ln>
                <a:solidFill>
                  <a:schemeClr val="bg1"/>
                </a:solidFill>
                <a:effectLst/>
                <a:uLnTx/>
                <a:uFillTx/>
                <a:latin typeface="Century Gothic" panose="020B0502020202020204" pitchFamily="34" charset="0"/>
                <a:ea typeface="+mj-ea"/>
                <a:cs typeface="+mj-cs"/>
              </a:rPr>
              <a:t>Support</a:t>
            </a:r>
          </a:p>
        </p:txBody>
      </p:sp>
      <p:sp>
        <p:nvSpPr>
          <p:cNvPr id="4" name="TextBox 3">
            <a:extLst>
              <a:ext uri="{FF2B5EF4-FFF2-40B4-BE49-F238E27FC236}">
                <a16:creationId xmlns:a16="http://schemas.microsoft.com/office/drawing/2014/main" id="{DB7282B9-D0E3-0FC7-5630-C968DE3DFEE5}"/>
              </a:ext>
            </a:extLst>
          </p:cNvPr>
          <p:cNvSpPr txBox="1"/>
          <p:nvPr/>
        </p:nvSpPr>
        <p:spPr>
          <a:xfrm>
            <a:off x="468950" y="1697237"/>
            <a:ext cx="4263472" cy="1569660"/>
          </a:xfrm>
          <a:prstGeom prst="rect">
            <a:avLst/>
          </a:prstGeom>
          <a:noFill/>
        </p:spPr>
        <p:txBody>
          <a:bodyPr wrap="square" rtlCol="0">
            <a:spAutoFit/>
          </a:bodyPr>
          <a:lstStyle/>
          <a:p>
            <a:pPr lvl="0">
              <a:spcBef>
                <a:spcPts val="1200"/>
              </a:spcBef>
              <a:spcAft>
                <a:spcPts val="600"/>
              </a:spcAft>
              <a:defRPr/>
            </a:pPr>
            <a:r>
              <a:rPr lang="en-US" sz="2400">
                <a:solidFill>
                  <a:schemeClr val="bg1"/>
                </a:solidFill>
                <a:latin typeface="Century Gothic" panose="020B0502020202020204" pitchFamily="34" charset="0"/>
              </a:rPr>
              <a:t>Our Online Community provided a safe space for </a:t>
            </a:r>
            <a:r>
              <a:rPr lang="en-US" sz="2400" b="1">
                <a:solidFill>
                  <a:schemeClr val="bg1"/>
                </a:solidFill>
                <a:latin typeface="Century Gothic" panose="020B0502020202020204" pitchFamily="34" charset="0"/>
              </a:rPr>
              <a:t>869,000 people </a:t>
            </a:r>
            <a:r>
              <a:rPr lang="en-US" sz="2400">
                <a:solidFill>
                  <a:schemeClr val="bg1"/>
                </a:solidFill>
                <a:latin typeface="Century Gothic" panose="020B0502020202020204" pitchFamily="34" charset="0"/>
              </a:rPr>
              <a:t>to share and be heard.</a:t>
            </a:r>
            <a:endParaRPr kumimoji="0" lang="en-GB" sz="2400" b="0" i="0" u="none" strike="noStrike" kern="1200" cap="none" spc="0" normalizeH="0" baseline="0" noProof="0">
              <a:ln>
                <a:noFill/>
              </a:ln>
              <a:solidFill>
                <a:schemeClr val="bg1"/>
              </a:solidFill>
              <a:effectLst/>
              <a:uLnTx/>
              <a:uFillTx/>
              <a:latin typeface="Century Gothic" panose="020B0502020202020204" pitchFamily="34" charset="0"/>
            </a:endParaRPr>
          </a:p>
        </p:txBody>
      </p:sp>
      <p:pic>
        <p:nvPicPr>
          <p:cNvPr id="6" name="Picture 5">
            <a:extLst>
              <a:ext uri="{FF2B5EF4-FFF2-40B4-BE49-F238E27FC236}">
                <a16:creationId xmlns:a16="http://schemas.microsoft.com/office/drawing/2014/main" id="{83CBC00F-C564-9515-4675-87A9CA11C8C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0317" y="66773"/>
            <a:ext cx="4896422" cy="4896422"/>
          </a:xfrm>
          <a:prstGeom prst="rect">
            <a:avLst/>
          </a:prstGeom>
        </p:spPr>
      </p:pic>
      <p:sp>
        <p:nvSpPr>
          <p:cNvPr id="9" name="TextBox 8">
            <a:extLst>
              <a:ext uri="{FF2B5EF4-FFF2-40B4-BE49-F238E27FC236}">
                <a16:creationId xmlns:a16="http://schemas.microsoft.com/office/drawing/2014/main" id="{8343F91F-4114-6343-CB4B-2287CD65B517}"/>
              </a:ext>
            </a:extLst>
          </p:cNvPr>
          <p:cNvSpPr txBox="1"/>
          <p:nvPr/>
        </p:nvSpPr>
        <p:spPr>
          <a:xfrm>
            <a:off x="7088050" y="4452424"/>
            <a:ext cx="3769433" cy="1569660"/>
          </a:xfrm>
          <a:prstGeom prst="rect">
            <a:avLst/>
          </a:prstGeom>
          <a:noFill/>
        </p:spPr>
        <p:txBody>
          <a:bodyPr wrap="square" rtlCol="0">
            <a:spAutoFit/>
          </a:bodyPr>
          <a:lstStyle/>
          <a:p>
            <a:pPr lvl="0" algn="ctr">
              <a:spcBef>
                <a:spcPts val="1200"/>
              </a:spcBef>
              <a:spcAft>
                <a:spcPts val="600"/>
              </a:spcAft>
              <a:defRPr/>
            </a:pPr>
            <a:r>
              <a:rPr lang="en-US" sz="2400">
                <a:solidFill>
                  <a:srgbClr val="4203BF"/>
                </a:solidFill>
                <a:latin typeface="Century Gothic" panose="020B0502020202020204" pitchFamily="34" charset="0"/>
              </a:rPr>
              <a:t>Our Online Community is available </a:t>
            </a:r>
            <a:r>
              <a:rPr lang="en-US" sz="2400" b="1">
                <a:solidFill>
                  <a:srgbClr val="4203BF"/>
                </a:solidFill>
                <a:latin typeface="Century Gothic" panose="020B0502020202020204" pitchFamily="34" charset="0"/>
              </a:rPr>
              <a:t>24/7</a:t>
            </a:r>
            <a:r>
              <a:rPr lang="en-US" sz="2400">
                <a:solidFill>
                  <a:srgbClr val="4203BF"/>
                </a:solidFill>
                <a:latin typeface="Century Gothic" panose="020B0502020202020204" pitchFamily="34" charset="0"/>
              </a:rPr>
              <a:t>, ensuring no one faces challenges alone.</a:t>
            </a:r>
            <a:endParaRPr kumimoji="0" lang="en-GB" sz="2400" b="0" i="0" u="none" strike="noStrike" kern="1200" cap="none" spc="0" normalizeH="0" baseline="0" noProof="0">
              <a:ln>
                <a:noFill/>
              </a:ln>
              <a:solidFill>
                <a:srgbClr val="4203BF"/>
              </a:solidFill>
              <a:effectLst/>
              <a:uLnTx/>
              <a:uFillTx/>
              <a:latin typeface="Century Gothic" panose="020B0502020202020204" pitchFamily="34" charset="0"/>
            </a:endParaRPr>
          </a:p>
        </p:txBody>
      </p:sp>
    </p:spTree>
    <p:extLst>
      <p:ext uri="{BB962C8B-B14F-4D97-AF65-F5344CB8AC3E}">
        <p14:creationId xmlns:p14="http://schemas.microsoft.com/office/powerpoint/2010/main" val="6666621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lcf76f155ced4ddcb4097134ff3c332f xmlns="d938a40e-0371-441e-a2c4-dd7fa13d0f40">
      <Terms xmlns="http://schemas.microsoft.com/office/infopath/2007/PartnerControls"/>
    </lcf76f155ced4ddcb4097134ff3c332f>
    <TaxCatchAll xmlns="bd0a3594-5893-482c-98aa-cdfc1b289344" xsi:nil="true"/>
    <_ip_UnifiedCompliancePolicyUIAction xmlns="http://schemas.microsoft.com/sharepoint/v3" xsi:nil="true"/>
    <_ip_UnifiedCompliancePolicyProperties xmlns="http://schemas.microsoft.com/sharepoint/v3" xsi:nil="true"/>
    <Date xmlns="d938a40e-0371-441e-a2c4-dd7fa13d0f40" xsi:nil="true"/>
    <Number xmlns="d938a40e-0371-441e-a2c4-dd7fa13d0f4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EE9566EF2A7A14A882AE478641152A2" ma:contentTypeVersion="24" ma:contentTypeDescription="Create a new document." ma:contentTypeScope="" ma:versionID="515f26fe67b967dafe723ee34898483b">
  <xsd:schema xmlns:xsd="http://www.w3.org/2001/XMLSchema" xmlns:xs="http://www.w3.org/2001/XMLSchema" xmlns:p="http://schemas.microsoft.com/office/2006/metadata/properties" xmlns:ns1="http://schemas.microsoft.com/sharepoint/v3" xmlns:ns2="d938a40e-0371-441e-a2c4-dd7fa13d0f40" xmlns:ns3="bd0a3594-5893-482c-98aa-cdfc1b289344" targetNamespace="http://schemas.microsoft.com/office/2006/metadata/properties" ma:root="true" ma:fieldsID="fe6c6747b3aa874eb040e272c551f775" ns1:_="" ns2:_="" ns3:_="">
    <xsd:import namespace="http://schemas.microsoft.com/sharepoint/v3"/>
    <xsd:import namespace="d938a40e-0371-441e-a2c4-dd7fa13d0f40"/>
    <xsd:import namespace="bd0a3594-5893-482c-98aa-cdfc1b28934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1:_ip_UnifiedCompliancePolicyProperties" minOccurs="0"/>
                <xsd:element ref="ns1:_ip_UnifiedCompliancePolicyUIAction"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Date" minOccurs="0"/>
                <xsd:element ref="ns2:Numbe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38a40e-0371-441e-a2c4-dd7fa13d0f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Date" ma:index="22" nillable="true" ma:displayName="Date" ma:format="DateOnly" ma:internalName="Date">
      <xsd:simpleType>
        <xsd:restriction base="dms:DateTime"/>
      </xsd:simpleType>
    </xsd:element>
    <xsd:element name="Number" ma:index="23" nillable="true" ma:displayName="Number" ma:format="Dropdown" ma:internalName="Number" ma:percentage="FALSE">
      <xsd:simpleType>
        <xsd:restriction base="dms:Number"/>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1f54e030-4697-47ce-ac81-04e7ed3ddc6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0a3594-5893-482c-98aa-cdfc1b28934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694d9860-b1b3-4cd2-a7e1-1f596c52cefe}" ma:internalName="TaxCatchAll" ma:showField="CatchAllData" ma:web="bd0a3594-5893-482c-98aa-cdfc1b2893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3A4924-D839-4136-A186-8A2E0F99F3D9}">
  <ds:schemaRefs>
    <ds:schemaRef ds:uri="93d7cb25-fd70-47c4-8f12-b24bd62a610e"/>
    <ds:schemaRef ds:uri="9a98da03-b30c-4ca0-a864-693a3309d859"/>
    <ds:schemaRef ds:uri="aa48e53d-a718-4bb8-9314-0b7ff0e7b312"/>
    <ds:schemaRef ds:uri="b9fee65e-6061-46a4-971a-c04744c4916e"/>
    <ds:schemaRef ds:uri="bd0a3594-5893-482c-98aa-cdfc1b289344"/>
    <ds:schemaRef ds:uri="d938a40e-0371-441e-a2c4-dd7fa13d0f4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FD47722-564B-464A-A145-9AE4E601B184}">
  <ds:schemaRefs>
    <ds:schemaRef ds:uri="http://schemas.microsoft.com/sharepoint/v3/contenttype/forms"/>
  </ds:schemaRefs>
</ds:datastoreItem>
</file>

<file path=customXml/itemProps3.xml><?xml version="1.0" encoding="utf-8"?>
<ds:datastoreItem xmlns:ds="http://schemas.openxmlformats.org/officeDocument/2006/customXml" ds:itemID="{D461C706-C62D-494D-813D-C79F3205593D}">
  <ds:schemaRefs>
    <ds:schemaRef ds:uri="bd0a3594-5893-482c-98aa-cdfc1b289344"/>
    <ds:schemaRef ds:uri="d938a40e-0371-441e-a2c4-dd7fa13d0f4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Slides>
  <Notes>16</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Our impact in 2024-25   </vt:lpstr>
      <vt:lpstr>Vision to Reality</vt:lpstr>
      <vt:lpstr>We helped support more than 1.3 million people</vt:lpstr>
      <vt:lpstr>Belief 1: Support</vt:lpstr>
      <vt:lpstr>Belief 1: Support</vt:lpstr>
      <vt:lpstr>Belief 1: Support</vt:lpstr>
      <vt:lpstr>Belief 1: Support</vt:lpstr>
      <vt:lpstr>Belief 1: Support</vt:lpstr>
      <vt:lpstr>Belief 2: Influence and collaborate</vt:lpstr>
      <vt:lpstr>Belief 2: Influence and collaborate</vt:lpstr>
      <vt:lpstr>Belief 2: Influence and collaborate</vt:lpstr>
      <vt:lpstr>Belief 3: Transform</vt:lpstr>
      <vt:lpstr>Belief 3: Transform</vt:lpstr>
      <vt:lpstr>Thank you</vt:lpstr>
      <vt:lpstr>There’s so much more to 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Write your title of your presentation here</dc:title>
  <dc:creator>Lisa Jo Robinson</dc:creator>
  <cp:revision>8</cp:revision>
  <dcterms:created xsi:type="dcterms:W3CDTF">2018-09-21T15:04:16Z</dcterms:created>
  <dcterms:modified xsi:type="dcterms:W3CDTF">2025-11-19T10:24:31Z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0x010100EEE9566EF2A7A14A882AE478641152A2</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y fmtid="{D5CDD505-2E9C-101B-9397-08002B2CF9AE}" pid="6" name="TaxKeyword">
    <vt:lpwstr/>
  </property>
  <property fmtid="{D5CDD505-2E9C-101B-9397-08002B2CF9AE}" pid="7" name="ComplianceAssetId">
    <vt:lpwstr/>
  </property>
  <property fmtid="{D5CDD505-2E9C-101B-9397-08002B2CF9AE}" pid="8" name="d5bb333394e44c6e9e3deb311025e7ec">
    <vt:lpwstr/>
  </property>
  <property fmtid="{D5CDD505-2E9C-101B-9397-08002B2CF9AE}" pid="9" name="Location1">
    <vt:lpwstr/>
  </property>
  <property fmtid="{D5CDD505-2E9C-101B-9397-08002B2CF9AE}" pid="10" name="Type_x0020_of_x0020_Document">
    <vt:lpwstr/>
  </property>
  <property fmtid="{D5CDD505-2E9C-101B-9397-08002B2CF9AE}" pid="11" name="TaxCatchAll">
    <vt:lpwstr/>
  </property>
  <property fmtid="{D5CDD505-2E9C-101B-9397-08002B2CF9AE}" pid="12" name="o8305b31184f4fa1991cf2b17dd9ea48">
    <vt:lpwstr/>
  </property>
  <property fmtid="{D5CDD505-2E9C-101B-9397-08002B2CF9AE}" pid="13" name="Departmemt">
    <vt:lpwstr/>
  </property>
  <property fmtid="{D5CDD505-2E9C-101B-9397-08002B2CF9AE}" pid="14" name="People">
    <vt:lpwstr/>
  </property>
  <property fmtid="{D5CDD505-2E9C-101B-9397-08002B2CF9AE}" pid="15" name="o66e851665aa4665b9d5bfbbc8f8fc95">
    <vt:lpwstr/>
  </property>
  <property fmtid="{D5CDD505-2E9C-101B-9397-08002B2CF9AE}" pid="16" name="f08650817bd14bc19146ca48f08fa875">
    <vt:lpwstr/>
  </property>
  <property fmtid="{D5CDD505-2E9C-101B-9397-08002B2CF9AE}" pid="17" name="Type of Document">
    <vt:lpwstr/>
  </property>
  <property fmtid="{D5CDD505-2E9C-101B-9397-08002B2CF9AE}" pid="18" name="MediaServiceImageTags">
    <vt:lpwstr/>
  </property>
</Properties>
</file>